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24"/>
  </p:notesMasterIdLst>
  <p:handoutMasterIdLst>
    <p:handoutMasterId r:id="rId25"/>
  </p:handoutMasterIdLst>
  <p:sldIdLst>
    <p:sldId id="400" r:id="rId2"/>
    <p:sldId id="404" r:id="rId3"/>
    <p:sldId id="405" r:id="rId4"/>
    <p:sldId id="406" r:id="rId5"/>
    <p:sldId id="407" r:id="rId6"/>
    <p:sldId id="408" r:id="rId7"/>
    <p:sldId id="410" r:id="rId8"/>
    <p:sldId id="409" r:id="rId9"/>
    <p:sldId id="411" r:id="rId10"/>
    <p:sldId id="412" r:id="rId11"/>
    <p:sldId id="413" r:id="rId12"/>
    <p:sldId id="414" r:id="rId13"/>
    <p:sldId id="415" r:id="rId14"/>
    <p:sldId id="416" r:id="rId15"/>
    <p:sldId id="418" r:id="rId16"/>
    <p:sldId id="419" r:id="rId17"/>
    <p:sldId id="420" r:id="rId18"/>
    <p:sldId id="421" r:id="rId19"/>
    <p:sldId id="422" r:id="rId20"/>
    <p:sldId id="423" r:id="rId21"/>
    <p:sldId id="424" r:id="rId22"/>
    <p:sldId id="403" r:id="rId23"/>
  </p:sldIdLst>
  <p:sldSz cx="9144000" cy="6858000" type="screen4x3"/>
  <p:notesSz cx="6797675" cy="9928225"/>
  <p:defaultTextStyle>
    <a:defPPr>
      <a:defRPr lang="en-US"/>
    </a:defPPr>
    <a:lvl1pPr algn="l" rtl="0" fontAlgn="base">
      <a:spcBef>
        <a:spcPct val="0"/>
      </a:spcBef>
      <a:spcAft>
        <a:spcPct val="0"/>
      </a:spcAft>
      <a:defRPr sz="2800" kern="1200">
        <a:solidFill>
          <a:schemeClr val="tx1"/>
        </a:solidFill>
        <a:latin typeface="Times" pitchFamily="18" charset="0"/>
        <a:ea typeface="+mn-ea"/>
        <a:cs typeface="Arial" charset="0"/>
      </a:defRPr>
    </a:lvl1pPr>
    <a:lvl2pPr marL="457200" algn="l" rtl="0" fontAlgn="base">
      <a:spcBef>
        <a:spcPct val="0"/>
      </a:spcBef>
      <a:spcAft>
        <a:spcPct val="0"/>
      </a:spcAft>
      <a:defRPr sz="2800" kern="1200">
        <a:solidFill>
          <a:schemeClr val="tx1"/>
        </a:solidFill>
        <a:latin typeface="Times" pitchFamily="18" charset="0"/>
        <a:ea typeface="+mn-ea"/>
        <a:cs typeface="Arial" charset="0"/>
      </a:defRPr>
    </a:lvl2pPr>
    <a:lvl3pPr marL="914400" algn="l" rtl="0" fontAlgn="base">
      <a:spcBef>
        <a:spcPct val="0"/>
      </a:spcBef>
      <a:spcAft>
        <a:spcPct val="0"/>
      </a:spcAft>
      <a:defRPr sz="2800" kern="1200">
        <a:solidFill>
          <a:schemeClr val="tx1"/>
        </a:solidFill>
        <a:latin typeface="Times" pitchFamily="18" charset="0"/>
        <a:ea typeface="+mn-ea"/>
        <a:cs typeface="Arial" charset="0"/>
      </a:defRPr>
    </a:lvl3pPr>
    <a:lvl4pPr marL="1371600" algn="l" rtl="0" fontAlgn="base">
      <a:spcBef>
        <a:spcPct val="0"/>
      </a:spcBef>
      <a:spcAft>
        <a:spcPct val="0"/>
      </a:spcAft>
      <a:defRPr sz="2800" kern="1200">
        <a:solidFill>
          <a:schemeClr val="tx1"/>
        </a:solidFill>
        <a:latin typeface="Times" pitchFamily="18" charset="0"/>
        <a:ea typeface="+mn-ea"/>
        <a:cs typeface="Arial" charset="0"/>
      </a:defRPr>
    </a:lvl4pPr>
    <a:lvl5pPr marL="1828800" algn="l" rtl="0" fontAlgn="base">
      <a:spcBef>
        <a:spcPct val="0"/>
      </a:spcBef>
      <a:spcAft>
        <a:spcPct val="0"/>
      </a:spcAft>
      <a:defRPr sz="2800" kern="1200">
        <a:solidFill>
          <a:schemeClr val="tx1"/>
        </a:solidFill>
        <a:latin typeface="Times" pitchFamily="18" charset="0"/>
        <a:ea typeface="+mn-ea"/>
        <a:cs typeface="Arial" charset="0"/>
      </a:defRPr>
    </a:lvl5pPr>
    <a:lvl6pPr marL="2286000" algn="l" defTabSz="914400" rtl="0" eaLnBrk="1" latinLnBrk="0" hangingPunct="1">
      <a:defRPr sz="2800" kern="1200">
        <a:solidFill>
          <a:schemeClr val="tx1"/>
        </a:solidFill>
        <a:latin typeface="Times" pitchFamily="18" charset="0"/>
        <a:ea typeface="+mn-ea"/>
        <a:cs typeface="Arial" charset="0"/>
      </a:defRPr>
    </a:lvl6pPr>
    <a:lvl7pPr marL="2743200" algn="l" defTabSz="914400" rtl="0" eaLnBrk="1" latinLnBrk="0" hangingPunct="1">
      <a:defRPr sz="2800" kern="1200">
        <a:solidFill>
          <a:schemeClr val="tx1"/>
        </a:solidFill>
        <a:latin typeface="Times" pitchFamily="18" charset="0"/>
        <a:ea typeface="+mn-ea"/>
        <a:cs typeface="Arial" charset="0"/>
      </a:defRPr>
    </a:lvl7pPr>
    <a:lvl8pPr marL="3200400" algn="l" defTabSz="914400" rtl="0" eaLnBrk="1" latinLnBrk="0" hangingPunct="1">
      <a:defRPr sz="2800" kern="1200">
        <a:solidFill>
          <a:schemeClr val="tx1"/>
        </a:solidFill>
        <a:latin typeface="Times" pitchFamily="18" charset="0"/>
        <a:ea typeface="+mn-ea"/>
        <a:cs typeface="Arial" charset="0"/>
      </a:defRPr>
    </a:lvl8pPr>
    <a:lvl9pPr marL="3657600" algn="l" defTabSz="914400" rtl="0" eaLnBrk="1" latinLnBrk="0" hangingPunct="1">
      <a:defRPr sz="2800" kern="1200">
        <a:solidFill>
          <a:schemeClr val="tx1"/>
        </a:solidFill>
        <a:latin typeface="Times"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CC"/>
    <a:srgbClr val="FFFF99"/>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83309" autoAdjust="0"/>
  </p:normalViewPr>
  <p:slideViewPr>
    <p:cSldViewPr>
      <p:cViewPr>
        <p:scale>
          <a:sx n="60" d="100"/>
          <a:sy n="60" d="100"/>
        </p:scale>
        <p:origin x="-1434" y="-7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348" y="228"/>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cs typeface="+mn-cs"/>
              </a:defRPr>
            </a:lvl1pPr>
          </a:lstStyle>
          <a:p>
            <a:pPr>
              <a:defRPr/>
            </a:pPr>
            <a:endParaRPr lang="en-GB"/>
          </a:p>
        </p:txBody>
      </p:sp>
      <p:sp>
        <p:nvSpPr>
          <p:cNvPr id="147459"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cs typeface="+mn-cs"/>
              </a:defRPr>
            </a:lvl1pPr>
          </a:lstStyle>
          <a:p>
            <a:pPr>
              <a:defRPr/>
            </a:pPr>
            <a:endParaRPr lang="en-GB"/>
          </a:p>
        </p:txBody>
      </p:sp>
      <p:sp>
        <p:nvSpPr>
          <p:cNvPr id="147460" name="Rectangle 4"/>
          <p:cNvSpPr>
            <a:spLocks noGrp="1" noChangeArrowheads="1"/>
          </p:cNvSpPr>
          <p:nvPr>
            <p:ph type="ftr" sz="quarter" idx="2"/>
          </p:nvPr>
        </p:nvSpPr>
        <p:spPr bwMode="auto">
          <a:xfrm>
            <a:off x="0"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cs typeface="+mn-cs"/>
              </a:defRPr>
            </a:lvl1pPr>
          </a:lstStyle>
          <a:p>
            <a:pPr>
              <a:defRPr/>
            </a:pPr>
            <a:endParaRPr lang="en-GB"/>
          </a:p>
        </p:txBody>
      </p:sp>
      <p:sp>
        <p:nvSpPr>
          <p:cNvPr id="147461" name="Rectangle 5"/>
          <p:cNvSpPr>
            <a:spLocks noGrp="1" noChangeArrowheads="1"/>
          </p:cNvSpPr>
          <p:nvPr>
            <p:ph type="sldNum" sz="quarter" idx="3"/>
          </p:nvPr>
        </p:nvSpPr>
        <p:spPr bwMode="auto">
          <a:xfrm>
            <a:off x="3851275"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cs typeface="+mn-cs"/>
              </a:defRPr>
            </a:lvl1pPr>
          </a:lstStyle>
          <a:p>
            <a:pPr>
              <a:defRPr/>
            </a:pPr>
            <a:fld id="{26AE61F3-15C3-4F2A-98FA-EC161D487AFC}"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cs typeface="+mn-cs"/>
              </a:defRPr>
            </a:lvl1pPr>
          </a:lstStyle>
          <a:p>
            <a:pPr>
              <a:defRPr/>
            </a:pPr>
            <a:endParaRPr lang="en-US"/>
          </a:p>
        </p:txBody>
      </p:sp>
      <p:sp>
        <p:nvSpPr>
          <p:cNvPr id="5123"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cs typeface="+mn-cs"/>
              </a:defRPr>
            </a:lvl1pPr>
          </a:lstStyle>
          <a:p>
            <a:pPr>
              <a:defRPr/>
            </a:pPr>
            <a:endParaRPr lang="en-US"/>
          </a:p>
        </p:txBody>
      </p:sp>
      <p:sp>
        <p:nvSpPr>
          <p:cNvPr id="5127"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cs typeface="+mn-cs"/>
              </a:defRPr>
            </a:lvl1pPr>
          </a:lstStyle>
          <a:p>
            <a:pPr>
              <a:defRPr/>
            </a:pPr>
            <a:fld id="{7600D0E5-9AF8-4A1D-B68B-EA9FFE9929B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The MYP is tightening </a:t>
            </a:r>
            <a:r>
              <a:rPr lang="en-US" dirty="0" err="1" smtClean="0"/>
              <a:t>rigour</a:t>
            </a:r>
            <a:r>
              <a:rPr lang="en-US" dirty="0" smtClean="0"/>
              <a:t> and assessment but with options to suit national or school circumstances.</a:t>
            </a:r>
          </a:p>
          <a:p>
            <a:pPr>
              <a:defRPr/>
            </a:pPr>
            <a:r>
              <a:rPr lang="en-US" dirty="0" smtClean="0"/>
              <a:t>The proposed changes will improve both the teacher and student experience and will allow for more students to access the MYP. </a:t>
            </a:r>
          </a:p>
          <a:p>
            <a:pPr>
              <a:defRPr/>
            </a:pPr>
            <a:endParaRPr lang="en-GB" dirty="0" smtClean="0"/>
          </a:p>
          <a:p>
            <a:pPr>
              <a:defRPr/>
            </a:pPr>
            <a:endParaRPr lang="en-GB" b="1" dirty="0" smtClean="0">
              <a:latin typeface="+mn-lt"/>
            </a:endParaRPr>
          </a:p>
          <a:p>
            <a:pPr>
              <a:defRPr/>
            </a:pPr>
            <a:endParaRPr lang="en-GB" dirty="0"/>
          </a:p>
        </p:txBody>
      </p:sp>
      <p:sp>
        <p:nvSpPr>
          <p:cNvPr id="4" name="Slide Number Placeholder 3"/>
          <p:cNvSpPr>
            <a:spLocks noGrp="1"/>
          </p:cNvSpPr>
          <p:nvPr>
            <p:ph type="sldNum" sz="quarter" idx="5"/>
          </p:nvPr>
        </p:nvSpPr>
        <p:spPr/>
        <p:txBody>
          <a:bodyPr/>
          <a:lstStyle/>
          <a:p>
            <a:pPr>
              <a:defRPr/>
            </a:pPr>
            <a:fld id="{E64D4C4A-A6BA-406C-9D23-FDBA276B40B5}" type="slidenum">
              <a:rPr lang="en-US" smtClean="0"/>
              <a:pPr>
                <a:defRPr/>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457200" y="76200"/>
            <a:ext cx="7924800" cy="228600"/>
          </a:xfrm>
          <a:prstGeom prst="rect">
            <a:avLst/>
          </a:prstGeom>
          <a:noFill/>
          <a:ln w="9525">
            <a:noFill/>
            <a:miter lim="800000"/>
            <a:headEnd/>
            <a:tailEnd/>
          </a:ln>
          <a:effectLst/>
        </p:spPr>
        <p:txBody>
          <a:bodyPr anchor="ctr"/>
          <a:lstStyle/>
          <a:p>
            <a:pPr algn="ctr" eaLnBrk="0" hangingPunct="0">
              <a:defRPr/>
            </a:pPr>
            <a:endParaRPr lang="en-GB" altLang="en-US" sz="4000" b="1">
              <a:solidFill>
                <a:schemeClr val="tx2"/>
              </a:solidFill>
              <a:latin typeface="Gill Sans" pitchFamily="34" charset="0"/>
              <a:cs typeface="+mn-cs"/>
            </a:endParaRPr>
          </a:p>
        </p:txBody>
      </p:sp>
      <p:sp>
        <p:nvSpPr>
          <p:cNvPr id="2" name="Title 1"/>
          <p:cNvSpPr>
            <a:spLocks noGrp="1"/>
          </p:cNvSpPr>
          <p:nvPr>
            <p:ph type="ctrTitle"/>
          </p:nvPr>
        </p:nvSpPr>
        <p:spPr>
          <a:xfrm>
            <a:off x="685800" y="2130425"/>
            <a:ext cx="7772400" cy="1470025"/>
          </a:xfrm>
        </p:spPr>
        <p:txBody>
          <a:bodyPr/>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CFC01310-7F78-4940-97B8-E4125C1EFA84}" type="datetimeFigureOut">
              <a:rPr lang="en-US"/>
              <a:pPr>
                <a:defRPr/>
              </a:pPr>
              <a:t>5/10/2012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67488" y="6315075"/>
            <a:ext cx="2133600" cy="365125"/>
          </a:xfrm>
        </p:spPr>
        <p:txBody>
          <a:bodyPr/>
          <a:lstStyle>
            <a:lvl1pPr>
              <a:defRPr/>
            </a:lvl1pPr>
          </a:lstStyle>
          <a:p>
            <a:pPr>
              <a:defRPr/>
            </a:pPr>
            <a:fld id="{A5695141-0935-405D-A854-9D985DFD493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BED124C-8A2C-4685-91D4-68771F3BFA70}" type="datetimeFigureOut">
              <a:rPr lang="en-US"/>
              <a:pPr>
                <a:defRPr/>
              </a:pPr>
              <a:t>5/10/2012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EFA4D0-5E19-41E1-BA2C-5660BBCBF243}"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6DB5DE-B7DA-465E-A629-2F14E061B333}" type="datetimeFigureOut">
              <a:rPr lang="en-US"/>
              <a:pPr>
                <a:defRPr/>
              </a:pPr>
              <a:t>5/10/2012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24ACAE-3A06-4BCB-BDF3-8E31A97E0238}"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8273" y="262863"/>
            <a:ext cx="6629400" cy="1379538"/>
          </a:xfrm>
        </p:spPr>
        <p:txBody>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B3FDE28-5DB1-4B9E-ACE7-8183E001B6B4}" type="datetimeFigureOut">
              <a:rPr lang="en-US"/>
              <a:pPr>
                <a:defRPr/>
              </a:pPr>
              <a:t>5/10/2012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C169B5-FE50-4931-9A0F-E08C8AEB17D4}"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3814C59-2277-4A35-8A86-EF058EEBF1B2}" type="datetimeFigureOut">
              <a:rPr lang="en-US"/>
              <a:pPr>
                <a:defRPr/>
              </a:pPr>
              <a:t>5/10/2012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AC75AE5-C4B4-46E7-BC3C-9203DD7839A1}"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9AF4C24-F7F9-4E09-AAE1-44CE815DB625}" type="datetimeFigureOut">
              <a:rPr lang="en-US"/>
              <a:pPr>
                <a:defRPr/>
              </a:pPr>
              <a:t>5/10/2012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7CB939A-2929-4594-8C30-2F140F5B98D1}"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55736EF-3EEB-4B02-884F-C0FACE7C57F4}" type="datetimeFigureOut">
              <a:rPr lang="en-US"/>
              <a:pPr>
                <a:defRPr/>
              </a:pPr>
              <a:t>5/10/2012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5CF0393-B187-4FC2-86BE-2BB9063B3B1F}"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DA331CE-67FF-4E50-B838-C4B70A2CA2AC}" type="datetimeFigureOut">
              <a:rPr lang="en-US"/>
              <a:pPr>
                <a:defRPr/>
              </a:pPr>
              <a:t>5/10/2012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4DD2634-6CB3-4A16-AE5A-FFDA2B094CEC}"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3FA9063-9D67-4856-BF69-020F2D8AB41D}" type="datetimeFigureOut">
              <a:rPr lang="en-US"/>
              <a:pPr>
                <a:defRPr/>
              </a:pPr>
              <a:t>5/10/2012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58C4EB2-3A32-4FBD-B313-F51DECED5E3D}"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C31955-8543-456E-A37D-A15C2CF0F9EE}" type="datetimeFigureOut">
              <a:rPr lang="en-US"/>
              <a:pPr>
                <a:defRPr/>
              </a:pPr>
              <a:t>5/10/2012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32A3DD7-B9A1-4AC0-8998-15CF4F949494}" type="slidenum">
              <a:rPr lang="en-US" altLang="en-US"/>
              <a:pPr>
                <a:defRPr/>
              </a:pPr>
              <a:t>‹#›</a:t>
            </a:fld>
            <a:endParaRPr lang="en-US" alt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25B50B-5417-420F-B024-9C1FDC64A4CD}" type="datetimeFigureOut">
              <a:rPr lang="en-US"/>
              <a:pPr>
                <a:defRPr/>
              </a:pPr>
              <a:t>5/10/2012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BBC3A9-3996-4457-9DA3-55E050CBB988}"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22" name="Title Placeholder 1"/>
          <p:cNvSpPr>
            <a:spLocks noGrp="1"/>
          </p:cNvSpPr>
          <p:nvPr>
            <p:ph type="title"/>
          </p:nvPr>
        </p:nvSpPr>
        <p:spPr bwMode="auto">
          <a:xfrm>
            <a:off x="188913" y="249238"/>
            <a:ext cx="6629400" cy="13795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07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Arial" charset="0"/>
              </a:defRPr>
            </a:lvl1pPr>
          </a:lstStyle>
          <a:p>
            <a:pPr>
              <a:defRPr/>
            </a:pPr>
            <a:fld id="{E210A19D-38B2-4C8E-96BD-CDE84A0F6861}" type="datetimeFigureOut">
              <a:rPr lang="en-US"/>
              <a:pPr>
                <a:defRPr/>
              </a:pPr>
              <a:t>5/10/2012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Arial" charset="0"/>
              </a:defRPr>
            </a:lvl1pPr>
          </a:lstStyle>
          <a:p>
            <a:pPr>
              <a:defRPr/>
            </a:pPr>
            <a:endParaRPr lang="en-US"/>
          </a:p>
        </p:txBody>
      </p:sp>
      <p:sp>
        <p:nvSpPr>
          <p:cNvPr id="6" name="Slide Number Placeholder 5"/>
          <p:cNvSpPr>
            <a:spLocks noGrp="1"/>
          </p:cNvSpPr>
          <p:nvPr>
            <p:ph type="sldNum" sz="quarter" idx="4"/>
          </p:nvPr>
        </p:nvSpPr>
        <p:spPr>
          <a:xfrm>
            <a:off x="6553200" y="6315075"/>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Arial" charset="0"/>
              </a:defRPr>
            </a:lvl1pPr>
          </a:lstStyle>
          <a:p>
            <a:pPr>
              <a:defRPr/>
            </a:pPr>
            <a:fld id="{AEC0B4EB-AAD1-4E29-94B7-E011EF2B2C70}" type="slidenum">
              <a:rPr lang="en-US" altLang="en-US"/>
              <a:pPr>
                <a:defRPr/>
              </a:pPr>
              <a:t>‹#›</a:t>
            </a:fld>
            <a:endParaRPr lang="en-US" altLang="en-US"/>
          </a:p>
        </p:txBody>
      </p:sp>
      <p:sp>
        <p:nvSpPr>
          <p:cNvPr id="7" name="Rectangle 6"/>
          <p:cNvSpPr>
            <a:spLocks noChangeArrowheads="1"/>
          </p:cNvSpPr>
          <p:nvPr userDrawn="1"/>
        </p:nvSpPr>
        <p:spPr bwMode="auto">
          <a:xfrm>
            <a:off x="457200" y="76200"/>
            <a:ext cx="7924800" cy="228600"/>
          </a:xfrm>
          <a:prstGeom prst="rect">
            <a:avLst/>
          </a:prstGeom>
          <a:noFill/>
          <a:ln w="9525">
            <a:noFill/>
            <a:miter lim="800000"/>
            <a:headEnd/>
            <a:tailEnd/>
          </a:ln>
          <a:effectLst/>
        </p:spPr>
        <p:txBody>
          <a:bodyPr anchor="ctr"/>
          <a:lstStyle/>
          <a:p>
            <a:pPr algn="ctr" eaLnBrk="0" hangingPunct="0">
              <a:defRPr/>
            </a:pPr>
            <a:endParaRPr lang="en-GB" altLang="en-US" sz="4000" b="1">
              <a:solidFill>
                <a:schemeClr val="tx2"/>
              </a:solidFill>
              <a:latin typeface="Gill Sans" pitchFamily="34" charset="0"/>
              <a:cs typeface="+mn-cs"/>
            </a:endParaRPr>
          </a:p>
        </p:txBody>
      </p:sp>
      <p:sp>
        <p:nvSpPr>
          <p:cNvPr id="8" name="Text Box 9"/>
          <p:cNvSpPr txBox="1">
            <a:spLocks noChangeArrowheads="1"/>
          </p:cNvSpPr>
          <p:nvPr userDrawn="1"/>
        </p:nvSpPr>
        <p:spPr bwMode="auto">
          <a:xfrm>
            <a:off x="457200" y="762000"/>
            <a:ext cx="8153400" cy="457200"/>
          </a:xfrm>
          <a:prstGeom prst="rect">
            <a:avLst/>
          </a:prstGeom>
          <a:noFill/>
          <a:ln w="9525">
            <a:noFill/>
            <a:miter lim="800000"/>
            <a:headEnd/>
            <a:tailEnd/>
          </a:ln>
          <a:effectLst/>
        </p:spPr>
        <p:txBody>
          <a:bodyPr>
            <a:spAutoFit/>
          </a:bodyPr>
          <a:lstStyle/>
          <a:p>
            <a:pPr eaLnBrk="0" hangingPunct="0">
              <a:spcBef>
                <a:spcPct val="50000"/>
              </a:spcBef>
              <a:defRPr/>
            </a:pPr>
            <a:endParaRPr lang="nl-NL" sz="2400">
              <a:latin typeface="Times" charset="0"/>
              <a:cs typeface="+mn-cs"/>
            </a:endParaRPr>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51" r:id="rId3"/>
    <p:sldLayoutId id="2147483750" r:id="rId4"/>
    <p:sldLayoutId id="2147483749" r:id="rId5"/>
    <p:sldLayoutId id="2147483748" r:id="rId6"/>
    <p:sldLayoutId id="2147483747" r:id="rId7"/>
    <p:sldLayoutId id="2147483746" r:id="rId8"/>
    <p:sldLayoutId id="2147483745" r:id="rId9"/>
    <p:sldLayoutId id="2147483744" r:id="rId10"/>
    <p:sldLayoutId id="2147483743" r:id="rId11"/>
  </p:sldLayoutIdLst>
  <p:hf hdr="0" dt="0"/>
  <p:txStyles>
    <p:titleStyle>
      <a:lvl1pPr algn="l" rtl="0" fontAlgn="base">
        <a:spcBef>
          <a:spcPct val="0"/>
        </a:spcBef>
        <a:spcAft>
          <a:spcPct val="0"/>
        </a:spcAft>
        <a:defRPr sz="3200" b="1" kern="1200">
          <a:solidFill>
            <a:schemeClr val="tx1"/>
          </a:solidFill>
          <a:latin typeface="+mj-lt"/>
          <a:ea typeface="+mj-ea"/>
          <a:cs typeface="+mj-cs"/>
        </a:defRPr>
      </a:lvl1pPr>
      <a:lvl2pPr algn="l" rtl="0" fontAlgn="base">
        <a:spcBef>
          <a:spcPct val="0"/>
        </a:spcBef>
        <a:spcAft>
          <a:spcPct val="0"/>
        </a:spcAft>
        <a:defRPr sz="3200" b="1">
          <a:solidFill>
            <a:schemeClr val="tx1"/>
          </a:solidFill>
          <a:latin typeface="Calibri" pitchFamily="34" charset="0"/>
        </a:defRPr>
      </a:lvl2pPr>
      <a:lvl3pPr algn="l" rtl="0" fontAlgn="base">
        <a:spcBef>
          <a:spcPct val="0"/>
        </a:spcBef>
        <a:spcAft>
          <a:spcPct val="0"/>
        </a:spcAft>
        <a:defRPr sz="3200" b="1">
          <a:solidFill>
            <a:schemeClr val="tx1"/>
          </a:solidFill>
          <a:latin typeface="Calibri" pitchFamily="34" charset="0"/>
        </a:defRPr>
      </a:lvl3pPr>
      <a:lvl4pPr algn="l" rtl="0" fontAlgn="base">
        <a:spcBef>
          <a:spcPct val="0"/>
        </a:spcBef>
        <a:spcAft>
          <a:spcPct val="0"/>
        </a:spcAft>
        <a:defRPr sz="3200" b="1">
          <a:solidFill>
            <a:schemeClr val="tx1"/>
          </a:solidFill>
          <a:latin typeface="Calibri" pitchFamily="34" charset="0"/>
        </a:defRPr>
      </a:lvl4pPr>
      <a:lvl5pPr algn="l" rtl="0" fontAlgn="base">
        <a:spcBef>
          <a:spcPct val="0"/>
        </a:spcBef>
        <a:spcAft>
          <a:spcPct val="0"/>
        </a:spcAft>
        <a:defRPr sz="3200" b="1">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11.doc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p:txBody>
          <a:bodyPr/>
          <a:lstStyle/>
          <a:p>
            <a:pPr>
              <a:defRPr/>
            </a:pPr>
            <a:r>
              <a:rPr lang="en-GB"/>
              <a:t>Page </a:t>
            </a:r>
            <a:fld id="{D5CD9D18-4B91-45BF-A512-791D68988C62}" type="slidenum">
              <a:rPr lang="en-GB"/>
              <a:pPr>
                <a:defRPr/>
              </a:pPr>
              <a:t>1</a:t>
            </a:fld>
            <a:endParaRPr lang="en-GB"/>
          </a:p>
        </p:txBody>
      </p:sp>
      <p:pic>
        <p:nvPicPr>
          <p:cNvPr id="15362" name="Picture 2" descr="C:\temp\ppt\PP slide Jpg's\small\midtext.jpg"/>
          <p:cNvPicPr>
            <a:picLocks noChangeAspect="1" noChangeArrowheads="1"/>
          </p:cNvPicPr>
          <p:nvPr/>
        </p:nvPicPr>
        <p:blipFill>
          <a:blip r:embed="rId2"/>
          <a:srcRect/>
          <a:stretch>
            <a:fillRect/>
          </a:stretch>
        </p:blipFill>
        <p:spPr bwMode="auto">
          <a:xfrm>
            <a:off x="9525" y="0"/>
            <a:ext cx="9134475" cy="6858000"/>
          </a:xfrm>
          <a:prstGeom prst="rect">
            <a:avLst/>
          </a:prstGeom>
          <a:noFill/>
          <a:ln w="9525">
            <a:noFill/>
            <a:miter lim="800000"/>
            <a:headEnd/>
            <a:tailEnd/>
          </a:ln>
        </p:spPr>
      </p:pic>
      <p:sp>
        <p:nvSpPr>
          <p:cNvPr id="11268" name="Text Box 3"/>
          <p:cNvSpPr txBox="1">
            <a:spLocks noChangeArrowheads="1"/>
          </p:cNvSpPr>
          <p:nvPr/>
        </p:nvSpPr>
        <p:spPr bwMode="auto">
          <a:xfrm>
            <a:off x="611188" y="1557338"/>
            <a:ext cx="5040312" cy="1879600"/>
          </a:xfrm>
          <a:prstGeom prst="rect">
            <a:avLst/>
          </a:prstGeom>
          <a:noFill/>
          <a:ln w="9525">
            <a:noFill/>
            <a:miter lim="800000"/>
            <a:headEnd/>
            <a:tailEnd/>
          </a:ln>
        </p:spPr>
        <p:txBody>
          <a:bodyPr lIns="90000" tIns="46800" rIns="90000" bIns="46800">
            <a:spAutoFit/>
          </a:bodyPr>
          <a:lstStyle/>
          <a:p>
            <a:pPr>
              <a:defRPr/>
            </a:pPr>
            <a:r>
              <a:rPr lang="en-GB" sz="3200" dirty="0">
                <a:solidFill>
                  <a:schemeClr val="bg1"/>
                </a:solidFill>
                <a:latin typeface="+mj-lt"/>
                <a:cs typeface="Arial" pitchFamily="34" charset="0"/>
              </a:rPr>
              <a:t>MYP: Unit Planning – developing essential agreements</a:t>
            </a:r>
            <a:endParaRPr lang="en-GB" dirty="0">
              <a:solidFill>
                <a:schemeClr val="bg1"/>
              </a:solidFill>
              <a:latin typeface="+mj-lt"/>
              <a:cs typeface="Arial" pitchFamily="34" charset="0"/>
            </a:endParaRPr>
          </a:p>
          <a:p>
            <a:pPr>
              <a:defRPr/>
            </a:pPr>
            <a:endParaRPr lang="en-GB" sz="2000" dirty="0">
              <a:solidFill>
                <a:schemeClr val="bg1"/>
              </a:solidFill>
              <a:latin typeface="+mj-lt"/>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99A0FA95-9628-4B4E-912C-C22324A787F8}" type="slidenum">
              <a:rPr lang="en-US" altLang="en-US"/>
              <a:pPr>
                <a:defRPr/>
              </a:pPr>
              <a:t>10</a:t>
            </a:fld>
            <a:endParaRPr lang="en-US" altLang="en-US"/>
          </a:p>
        </p:txBody>
      </p:sp>
      <p:sp>
        <p:nvSpPr>
          <p:cNvPr id="4" name="TextBox 3"/>
          <p:cNvSpPr txBox="1"/>
          <p:nvPr/>
        </p:nvSpPr>
        <p:spPr>
          <a:xfrm>
            <a:off x="684213" y="188913"/>
            <a:ext cx="1217612" cy="922337"/>
          </a:xfrm>
          <a:prstGeom prst="rect">
            <a:avLst/>
          </a:prstGeom>
          <a:noFill/>
        </p:spPr>
        <p:txBody>
          <a:bodyPr wrap="none">
            <a:spAutoFit/>
          </a:bodyPr>
          <a:lstStyle/>
          <a:p>
            <a:pPr>
              <a:defRPr/>
            </a:pPr>
            <a:r>
              <a:rPr lang="en-US" sz="5400" dirty="0">
                <a:latin typeface="+mn-lt"/>
              </a:rPr>
              <a:t>AOI</a:t>
            </a:r>
            <a:endParaRPr lang="en-US" dirty="0">
              <a:latin typeface="+mn-lt"/>
            </a:endParaRPr>
          </a:p>
        </p:txBody>
      </p:sp>
      <p:pic>
        <p:nvPicPr>
          <p:cNvPr id="25604" name="Picture 4"/>
          <p:cNvPicPr>
            <a:picLocks noChangeAspect="1"/>
          </p:cNvPicPr>
          <p:nvPr/>
        </p:nvPicPr>
        <p:blipFill>
          <a:blip r:embed="rId2"/>
          <a:srcRect/>
          <a:stretch>
            <a:fillRect/>
          </a:stretch>
        </p:blipFill>
        <p:spPr bwMode="auto">
          <a:xfrm>
            <a:off x="5791200" y="1268413"/>
            <a:ext cx="2951163" cy="1944687"/>
          </a:xfrm>
          <a:prstGeom prst="rect">
            <a:avLst/>
          </a:prstGeom>
          <a:noFill/>
          <a:ln w="9525">
            <a:noFill/>
            <a:miter lim="800000"/>
            <a:headEnd/>
            <a:tailEnd/>
          </a:ln>
        </p:spPr>
      </p:pic>
      <p:sp>
        <p:nvSpPr>
          <p:cNvPr id="6" name="TextBox 5"/>
          <p:cNvSpPr txBox="1"/>
          <p:nvPr/>
        </p:nvSpPr>
        <p:spPr>
          <a:xfrm>
            <a:off x="611188" y="1268413"/>
            <a:ext cx="4810125" cy="2678112"/>
          </a:xfrm>
          <a:prstGeom prst="rect">
            <a:avLst/>
          </a:prstGeom>
          <a:noFill/>
        </p:spPr>
        <p:txBody>
          <a:bodyPr>
            <a:spAutoFit/>
          </a:bodyPr>
          <a:lstStyle/>
          <a:p>
            <a:pPr>
              <a:defRPr/>
            </a:pPr>
            <a:r>
              <a:rPr lang="en-US" dirty="0">
                <a:latin typeface="+mn-lt"/>
              </a:rPr>
              <a:t>The AOI’s will be repackaged in MYP Next Chapter. Rather than disappear they become more significant in the planner.  </a:t>
            </a:r>
          </a:p>
          <a:p>
            <a:pPr>
              <a:defRPr/>
            </a:pPr>
            <a:r>
              <a:rPr lang="en-US" dirty="0">
                <a:latin typeface="+mn-lt"/>
              </a:rPr>
              <a:t>The will define how you developed the inquiry. </a:t>
            </a:r>
            <a:endParaRPr lang="en-US"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3CDC0E72-5ED2-4B7D-9D18-DA96AC8D21A8}" type="slidenum">
              <a:rPr lang="en-US" altLang="en-US"/>
              <a:pPr>
                <a:defRPr/>
              </a:pPr>
              <a:t>11</a:t>
            </a:fld>
            <a:endParaRPr lang="en-US" altLang="en-US"/>
          </a:p>
        </p:txBody>
      </p:sp>
      <p:sp>
        <p:nvSpPr>
          <p:cNvPr id="4" name="TextBox 3"/>
          <p:cNvSpPr txBox="1"/>
          <p:nvPr/>
        </p:nvSpPr>
        <p:spPr>
          <a:xfrm>
            <a:off x="684213" y="188913"/>
            <a:ext cx="1217612" cy="922337"/>
          </a:xfrm>
          <a:prstGeom prst="rect">
            <a:avLst/>
          </a:prstGeom>
          <a:noFill/>
        </p:spPr>
        <p:txBody>
          <a:bodyPr wrap="none">
            <a:spAutoFit/>
          </a:bodyPr>
          <a:lstStyle/>
          <a:p>
            <a:pPr>
              <a:defRPr/>
            </a:pPr>
            <a:r>
              <a:rPr lang="en-US" sz="5400" dirty="0">
                <a:latin typeface="+mn-lt"/>
              </a:rPr>
              <a:t>AOI</a:t>
            </a:r>
            <a:endParaRPr lang="en-US" dirty="0">
              <a:latin typeface="+mn-lt"/>
            </a:endParaRPr>
          </a:p>
        </p:txBody>
      </p:sp>
      <p:sp>
        <p:nvSpPr>
          <p:cNvPr id="6" name="TextBox 5"/>
          <p:cNvSpPr txBox="1"/>
          <p:nvPr/>
        </p:nvSpPr>
        <p:spPr>
          <a:xfrm>
            <a:off x="611188" y="1268413"/>
            <a:ext cx="4810125" cy="523875"/>
          </a:xfrm>
          <a:prstGeom prst="rect">
            <a:avLst/>
          </a:prstGeom>
          <a:noFill/>
        </p:spPr>
        <p:txBody>
          <a:bodyPr>
            <a:spAutoFit/>
          </a:bodyPr>
          <a:lstStyle/>
          <a:p>
            <a:pPr>
              <a:defRPr/>
            </a:pPr>
            <a:r>
              <a:rPr lang="en-US" dirty="0">
                <a:latin typeface="+mn-lt"/>
              </a:rPr>
              <a:t>Current requirements…..</a:t>
            </a:r>
            <a:endParaRPr lang="en-US" dirty="0">
              <a:latin typeface="+mn-lt"/>
            </a:endParaRPr>
          </a:p>
        </p:txBody>
      </p:sp>
      <p:sp>
        <p:nvSpPr>
          <p:cNvPr id="7" name="TextBox 6"/>
          <p:cNvSpPr txBox="1"/>
          <p:nvPr/>
        </p:nvSpPr>
        <p:spPr>
          <a:xfrm>
            <a:off x="684213" y="1916113"/>
            <a:ext cx="4967287" cy="1323975"/>
          </a:xfrm>
          <a:prstGeom prst="rect">
            <a:avLst/>
          </a:prstGeom>
          <a:noFill/>
        </p:spPr>
        <p:txBody>
          <a:bodyPr>
            <a:spAutoFit/>
          </a:bodyPr>
          <a:lstStyle/>
          <a:p>
            <a:pPr>
              <a:defRPr/>
            </a:pPr>
            <a:r>
              <a:rPr lang="en-US" sz="2400" dirty="0">
                <a:latin typeface="+mn-lt"/>
              </a:rPr>
              <a:t>A tweak to bring things in line what what’s coming down the pipe:</a:t>
            </a:r>
            <a:endParaRPr lang="en-US" dirty="0">
              <a:latin typeface="+mn-lt"/>
            </a:endParaRPr>
          </a:p>
          <a:p>
            <a:pPr>
              <a:defRPr/>
            </a:pPr>
            <a:endParaRPr lang="en-US" dirty="0">
              <a:latin typeface="+mn-lt"/>
            </a:endParaRPr>
          </a:p>
        </p:txBody>
      </p:sp>
      <p:sp>
        <p:nvSpPr>
          <p:cNvPr id="8" name="TextBox 7"/>
          <p:cNvSpPr txBox="1"/>
          <p:nvPr/>
        </p:nvSpPr>
        <p:spPr>
          <a:xfrm>
            <a:off x="755650" y="2924175"/>
            <a:ext cx="4608513" cy="298608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dirty="0"/>
              <a:t>Community and service</a:t>
            </a:r>
          </a:p>
          <a:p>
            <a:pPr>
              <a:defRPr/>
            </a:pPr>
            <a:r>
              <a:rPr lang="en-US" sz="2000" dirty="0"/>
              <a:t>SLE: students will investigate the needs of a community</a:t>
            </a:r>
          </a:p>
          <a:p>
            <a:pPr>
              <a:defRPr/>
            </a:pPr>
            <a:r>
              <a:rPr lang="en-US" sz="2000" dirty="0"/>
              <a:t>SLE: students will design a response to an identified need</a:t>
            </a:r>
          </a:p>
          <a:p>
            <a:pPr>
              <a:defRPr/>
            </a:pPr>
            <a:r>
              <a:rPr lang="en-US" sz="2000" dirty="0"/>
              <a:t>SLE:  students will evaluate the outcomes  </a:t>
            </a:r>
          </a:p>
          <a:p>
            <a:pPr>
              <a:defRPr/>
            </a:pPr>
            <a:r>
              <a:rPr lang="en-US" sz="2000" dirty="0"/>
              <a:t>INQUIRY STATEMENT: this unit is an inquiry into how communities meet their needs. </a:t>
            </a:r>
          </a:p>
        </p:txBody>
      </p:sp>
      <p:sp>
        <p:nvSpPr>
          <p:cNvPr id="10" name="Line Callout 1 9"/>
          <p:cNvSpPr/>
          <p:nvPr/>
        </p:nvSpPr>
        <p:spPr>
          <a:xfrm>
            <a:off x="6156325" y="1484313"/>
            <a:ext cx="2808288" cy="720725"/>
          </a:xfrm>
          <a:prstGeom prst="borderCallout1">
            <a:avLst>
              <a:gd name="adj1" fmla="val 18750"/>
              <a:gd name="adj2" fmla="val -8333"/>
              <a:gd name="adj3" fmla="val 225670"/>
              <a:gd name="adj4" fmla="val -60694"/>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Global context</a:t>
            </a:r>
            <a:endParaRPr lang="en-US" dirty="0"/>
          </a:p>
        </p:txBody>
      </p:sp>
      <p:sp>
        <p:nvSpPr>
          <p:cNvPr id="11" name="Line Callout 1 10"/>
          <p:cNvSpPr/>
          <p:nvPr/>
        </p:nvSpPr>
        <p:spPr>
          <a:xfrm>
            <a:off x="6084888" y="3284538"/>
            <a:ext cx="2808287" cy="720725"/>
          </a:xfrm>
          <a:prstGeom prst="borderCallout1">
            <a:avLst>
              <a:gd name="adj1" fmla="val 18750"/>
              <a:gd name="adj2" fmla="val -8333"/>
              <a:gd name="adj3" fmla="val 161001"/>
              <a:gd name="adj4" fmla="val -35821"/>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SLE</a:t>
            </a:r>
            <a:endParaRPr lang="en-US" dirty="0"/>
          </a:p>
        </p:txBody>
      </p:sp>
      <p:sp>
        <p:nvSpPr>
          <p:cNvPr id="13" name="Line Callout 1 12"/>
          <p:cNvSpPr/>
          <p:nvPr/>
        </p:nvSpPr>
        <p:spPr>
          <a:xfrm>
            <a:off x="6084888" y="4797425"/>
            <a:ext cx="2808287" cy="719138"/>
          </a:xfrm>
          <a:prstGeom prst="borderCallout1">
            <a:avLst>
              <a:gd name="adj1" fmla="val 18750"/>
              <a:gd name="adj2" fmla="val -8333"/>
              <a:gd name="adj3" fmla="val 63998"/>
              <a:gd name="adj4" fmla="val -40343"/>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Inquiry statement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BC646072-0FE4-4263-BEB8-6F49B8F9BB4A}" type="slidenum">
              <a:rPr lang="en-US" altLang="en-US"/>
              <a:pPr>
                <a:defRPr/>
              </a:pPr>
              <a:t>12</a:t>
            </a:fld>
            <a:endParaRPr lang="en-US" altLang="en-US"/>
          </a:p>
        </p:txBody>
      </p:sp>
      <p:sp>
        <p:nvSpPr>
          <p:cNvPr id="27651" name="TextBox 3"/>
          <p:cNvSpPr txBox="1">
            <a:spLocks noChangeArrowheads="1"/>
          </p:cNvSpPr>
          <p:nvPr/>
        </p:nvSpPr>
        <p:spPr bwMode="auto">
          <a:xfrm>
            <a:off x="179388" y="188913"/>
            <a:ext cx="6486525" cy="954087"/>
          </a:xfrm>
          <a:prstGeom prst="rect">
            <a:avLst/>
          </a:prstGeom>
          <a:noFill/>
          <a:ln w="9525">
            <a:noFill/>
            <a:miter lim="800000"/>
            <a:headEnd/>
            <a:tailEnd/>
          </a:ln>
        </p:spPr>
        <p:txBody>
          <a:bodyPr wrap="none">
            <a:spAutoFit/>
          </a:bodyPr>
          <a:lstStyle/>
          <a:p>
            <a:r>
              <a:rPr lang="en-US"/>
              <a:t>A tool that’s been developed I want to share</a:t>
            </a:r>
          </a:p>
          <a:p>
            <a:r>
              <a:rPr lang="en-US"/>
              <a:t>This unit is an inquiry into…..</a:t>
            </a:r>
          </a:p>
        </p:txBody>
      </p:sp>
      <p:pic>
        <p:nvPicPr>
          <p:cNvPr id="27652" name="Picture 4"/>
          <p:cNvPicPr>
            <a:picLocks noChangeAspect="1"/>
          </p:cNvPicPr>
          <p:nvPr/>
        </p:nvPicPr>
        <p:blipFill>
          <a:blip r:embed="rId2"/>
          <a:srcRect/>
          <a:stretch>
            <a:fillRect/>
          </a:stretch>
        </p:blipFill>
        <p:spPr bwMode="auto">
          <a:xfrm>
            <a:off x="179388" y="1204913"/>
            <a:ext cx="8640762" cy="546576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D58E6B1C-9513-4276-BA77-0709A79C8BEC}" type="slidenum">
              <a:rPr lang="en-US" altLang="en-US"/>
              <a:pPr>
                <a:defRPr/>
              </a:pPr>
              <a:t>13</a:t>
            </a:fld>
            <a:endParaRPr lang="en-US" altLang="en-US"/>
          </a:p>
        </p:txBody>
      </p:sp>
      <p:sp>
        <p:nvSpPr>
          <p:cNvPr id="4" name="TextBox 3"/>
          <p:cNvSpPr txBox="1"/>
          <p:nvPr/>
        </p:nvSpPr>
        <p:spPr>
          <a:xfrm>
            <a:off x="250825" y="188913"/>
            <a:ext cx="5510213" cy="922337"/>
          </a:xfrm>
          <a:prstGeom prst="rect">
            <a:avLst/>
          </a:prstGeom>
          <a:noFill/>
        </p:spPr>
        <p:txBody>
          <a:bodyPr wrap="none">
            <a:spAutoFit/>
          </a:bodyPr>
          <a:lstStyle/>
          <a:p>
            <a:pPr>
              <a:defRPr/>
            </a:pPr>
            <a:r>
              <a:rPr lang="en-US" sz="5400" dirty="0">
                <a:latin typeface="+mn-lt"/>
              </a:rPr>
              <a:t>Significant concept</a:t>
            </a:r>
            <a:endParaRPr lang="en-US" dirty="0">
              <a:latin typeface="+mn-lt"/>
            </a:endParaRPr>
          </a:p>
        </p:txBody>
      </p:sp>
      <p:sp>
        <p:nvSpPr>
          <p:cNvPr id="6" name="TextBox 5"/>
          <p:cNvSpPr txBox="1"/>
          <p:nvPr/>
        </p:nvSpPr>
        <p:spPr>
          <a:xfrm>
            <a:off x="338138" y="1403350"/>
            <a:ext cx="4810125" cy="3970338"/>
          </a:xfrm>
          <a:prstGeom prst="rect">
            <a:avLst/>
          </a:prstGeom>
          <a:noFill/>
        </p:spPr>
        <p:txBody>
          <a:bodyPr>
            <a:spAutoFit/>
          </a:bodyPr>
          <a:lstStyle/>
          <a:p>
            <a:pPr>
              <a:defRPr/>
            </a:pPr>
            <a:r>
              <a:rPr lang="en-US" dirty="0">
                <a:latin typeface="+mn-lt"/>
              </a:rPr>
              <a:t>In the Next Chapter project the idea of significant concept will be much more defined. </a:t>
            </a:r>
          </a:p>
          <a:p>
            <a:pPr>
              <a:defRPr/>
            </a:pPr>
            <a:endParaRPr lang="en-US" dirty="0">
              <a:latin typeface="+mn-lt"/>
            </a:endParaRPr>
          </a:p>
          <a:p>
            <a:pPr>
              <a:defRPr/>
            </a:pPr>
            <a:r>
              <a:rPr lang="en-US" dirty="0">
                <a:latin typeface="+mn-lt"/>
              </a:rPr>
              <a:t>Moving to identifying a key concept and subject specific related concepts and then developing a concept statement. </a:t>
            </a:r>
            <a:endParaRPr lang="en-US" dirty="0">
              <a:latin typeface="+mn-lt"/>
            </a:endParaRPr>
          </a:p>
        </p:txBody>
      </p:sp>
      <p:pic>
        <p:nvPicPr>
          <p:cNvPr id="28677" name="Picture 6"/>
          <p:cNvPicPr>
            <a:picLocks noChangeAspect="1"/>
          </p:cNvPicPr>
          <p:nvPr/>
        </p:nvPicPr>
        <p:blipFill>
          <a:blip r:embed="rId2"/>
          <a:srcRect/>
          <a:stretch>
            <a:fillRect/>
          </a:stretch>
        </p:blipFill>
        <p:spPr bwMode="auto">
          <a:xfrm>
            <a:off x="5867400" y="1412875"/>
            <a:ext cx="2955925" cy="158432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293562A5-5E39-4E89-A436-E11D19AB8436}" type="slidenum">
              <a:rPr lang="en-US" altLang="en-US"/>
              <a:pPr>
                <a:defRPr/>
              </a:pPr>
              <a:t>14</a:t>
            </a:fld>
            <a:endParaRPr lang="en-US" altLang="en-US"/>
          </a:p>
        </p:txBody>
      </p:sp>
      <p:sp>
        <p:nvSpPr>
          <p:cNvPr id="4" name="TextBox 3"/>
          <p:cNvSpPr txBox="1"/>
          <p:nvPr/>
        </p:nvSpPr>
        <p:spPr>
          <a:xfrm>
            <a:off x="179388" y="188913"/>
            <a:ext cx="6624637" cy="646112"/>
          </a:xfrm>
          <a:prstGeom prst="rect">
            <a:avLst/>
          </a:prstGeom>
          <a:noFill/>
        </p:spPr>
        <p:txBody>
          <a:bodyPr wrap="none">
            <a:spAutoFit/>
          </a:bodyPr>
          <a:lstStyle/>
          <a:p>
            <a:pPr>
              <a:defRPr/>
            </a:pPr>
            <a:r>
              <a:rPr lang="en-US" sz="3600" dirty="0">
                <a:latin typeface="+mn-lt"/>
              </a:rPr>
              <a:t>Examples of possible key concepts</a:t>
            </a:r>
            <a:endParaRPr lang="en-US" sz="3600" dirty="0">
              <a:latin typeface="+mn-lt"/>
            </a:endParaRPr>
          </a:p>
        </p:txBody>
      </p:sp>
      <p:graphicFrame>
        <p:nvGraphicFramePr>
          <p:cNvPr id="1026" name="Object 2"/>
          <p:cNvGraphicFramePr>
            <a:graphicFrameLocks noChangeAspect="1"/>
          </p:cNvGraphicFramePr>
          <p:nvPr/>
        </p:nvGraphicFramePr>
        <p:xfrm>
          <a:off x="250825" y="1412875"/>
          <a:ext cx="8066088" cy="2808288"/>
        </p:xfrm>
        <a:graphic>
          <a:graphicData uri="http://schemas.openxmlformats.org/presentationml/2006/ole">
            <p:oleObj spid="_x0000_s1026" name="Document" r:id="rId3" imgW="6273569" imgH="1092160" progId="">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88913" y="263525"/>
            <a:ext cx="6629400" cy="1379538"/>
          </a:xfrm>
        </p:spPr>
        <p:txBody>
          <a:bodyPr/>
          <a:lstStyle/>
          <a:p>
            <a:r>
              <a:rPr lang="en-US" smtClean="0"/>
              <a:t>Key and related concepts</a:t>
            </a: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58508500-8296-4D58-BD89-D17D3F3BF6F5}" type="slidenum">
              <a:rPr lang="en-US" altLang="en-US"/>
              <a:pPr>
                <a:defRPr/>
              </a:pPr>
              <a:t>15</a:t>
            </a:fld>
            <a:endParaRPr lang="en-US" altLang="en-US"/>
          </a:p>
        </p:txBody>
      </p:sp>
      <p:pic>
        <p:nvPicPr>
          <p:cNvPr id="31748" name="Picture 5"/>
          <p:cNvPicPr>
            <a:picLocks noChangeAspect="1"/>
          </p:cNvPicPr>
          <p:nvPr/>
        </p:nvPicPr>
        <p:blipFill>
          <a:blip r:embed="rId2"/>
          <a:srcRect/>
          <a:stretch>
            <a:fillRect/>
          </a:stretch>
        </p:blipFill>
        <p:spPr bwMode="auto">
          <a:xfrm>
            <a:off x="3276600" y="1341438"/>
            <a:ext cx="5111750" cy="4500562"/>
          </a:xfrm>
          <a:prstGeom prst="rect">
            <a:avLst/>
          </a:prstGeom>
          <a:noFill/>
          <a:ln w="9525">
            <a:noFill/>
            <a:miter lim="800000"/>
            <a:headEnd/>
            <a:tailEnd/>
          </a:ln>
        </p:spPr>
      </p:pic>
      <p:sp>
        <p:nvSpPr>
          <p:cNvPr id="31749" name="TextBox 8"/>
          <p:cNvSpPr txBox="1">
            <a:spLocks noChangeArrowheads="1"/>
          </p:cNvSpPr>
          <p:nvPr/>
        </p:nvSpPr>
        <p:spPr bwMode="auto">
          <a:xfrm>
            <a:off x="250825" y="1341438"/>
            <a:ext cx="2736850" cy="2308225"/>
          </a:xfrm>
          <a:prstGeom prst="rect">
            <a:avLst/>
          </a:prstGeom>
          <a:noFill/>
          <a:ln w="9525">
            <a:noFill/>
            <a:miter lim="800000"/>
            <a:headEnd/>
            <a:tailEnd/>
          </a:ln>
        </p:spPr>
        <p:txBody>
          <a:bodyPr>
            <a:spAutoFit/>
          </a:bodyPr>
          <a:lstStyle/>
          <a:p>
            <a:r>
              <a:rPr lang="en-US" sz="2400"/>
              <a:t>Key concepts in humanities:</a:t>
            </a:r>
          </a:p>
          <a:p>
            <a:r>
              <a:rPr lang="en-US" sz="2400"/>
              <a:t>Change, Time/place/space, Global interactions, Systems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E84F9A39-AC34-4862-8502-E3F7759D491C}" type="slidenum">
              <a:rPr lang="en-US" altLang="en-US"/>
              <a:pPr>
                <a:defRPr/>
              </a:pPr>
              <a:t>16</a:t>
            </a:fld>
            <a:endParaRPr lang="en-US" altLang="en-US"/>
          </a:p>
        </p:txBody>
      </p:sp>
      <p:sp>
        <p:nvSpPr>
          <p:cNvPr id="4" name="TextBox 3"/>
          <p:cNvSpPr txBox="1"/>
          <p:nvPr/>
        </p:nvSpPr>
        <p:spPr>
          <a:xfrm>
            <a:off x="684213" y="188913"/>
            <a:ext cx="5508625" cy="922337"/>
          </a:xfrm>
          <a:prstGeom prst="rect">
            <a:avLst/>
          </a:prstGeom>
          <a:noFill/>
        </p:spPr>
        <p:txBody>
          <a:bodyPr wrap="none">
            <a:spAutoFit/>
          </a:bodyPr>
          <a:lstStyle/>
          <a:p>
            <a:pPr>
              <a:defRPr/>
            </a:pPr>
            <a:r>
              <a:rPr lang="en-US" sz="5400" dirty="0">
                <a:latin typeface="+mn-lt"/>
              </a:rPr>
              <a:t>Significant concept</a:t>
            </a:r>
            <a:endParaRPr lang="en-US" dirty="0">
              <a:latin typeface="+mn-lt"/>
            </a:endParaRPr>
          </a:p>
        </p:txBody>
      </p:sp>
      <p:sp>
        <p:nvSpPr>
          <p:cNvPr id="6" name="TextBox 5"/>
          <p:cNvSpPr txBox="1"/>
          <p:nvPr/>
        </p:nvSpPr>
        <p:spPr>
          <a:xfrm>
            <a:off x="611188" y="1268413"/>
            <a:ext cx="4810125" cy="523875"/>
          </a:xfrm>
          <a:prstGeom prst="rect">
            <a:avLst/>
          </a:prstGeom>
          <a:noFill/>
        </p:spPr>
        <p:txBody>
          <a:bodyPr>
            <a:spAutoFit/>
          </a:bodyPr>
          <a:lstStyle/>
          <a:p>
            <a:pPr>
              <a:defRPr/>
            </a:pPr>
            <a:r>
              <a:rPr lang="en-US" dirty="0">
                <a:latin typeface="+mn-lt"/>
              </a:rPr>
              <a:t>Current requirements…..</a:t>
            </a:r>
            <a:endParaRPr lang="en-US" dirty="0">
              <a:latin typeface="+mn-lt"/>
            </a:endParaRPr>
          </a:p>
        </p:txBody>
      </p:sp>
      <p:sp>
        <p:nvSpPr>
          <p:cNvPr id="7" name="TextBox 6"/>
          <p:cNvSpPr txBox="1"/>
          <p:nvPr/>
        </p:nvSpPr>
        <p:spPr>
          <a:xfrm>
            <a:off x="684213" y="1916113"/>
            <a:ext cx="4967287" cy="1323975"/>
          </a:xfrm>
          <a:prstGeom prst="rect">
            <a:avLst/>
          </a:prstGeom>
          <a:noFill/>
        </p:spPr>
        <p:txBody>
          <a:bodyPr>
            <a:spAutoFit/>
          </a:bodyPr>
          <a:lstStyle/>
          <a:p>
            <a:pPr>
              <a:defRPr/>
            </a:pPr>
            <a:r>
              <a:rPr lang="en-US" sz="2400" dirty="0">
                <a:latin typeface="+mn-lt"/>
              </a:rPr>
              <a:t>A tweak to bring things in line what what’s coming down the pipe:</a:t>
            </a:r>
            <a:endParaRPr lang="en-US" dirty="0">
              <a:latin typeface="+mn-lt"/>
            </a:endParaRPr>
          </a:p>
          <a:p>
            <a:pPr>
              <a:defRPr/>
            </a:pPr>
            <a:endParaRPr lang="en-US" dirty="0">
              <a:latin typeface="+mn-lt"/>
            </a:endParaRPr>
          </a:p>
        </p:txBody>
      </p:sp>
      <p:sp>
        <p:nvSpPr>
          <p:cNvPr id="8" name="TextBox 7"/>
          <p:cNvSpPr txBox="1"/>
          <p:nvPr/>
        </p:nvSpPr>
        <p:spPr>
          <a:xfrm>
            <a:off x="755650" y="2924175"/>
            <a:ext cx="4608513" cy="249396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dirty="0"/>
              <a:t>Key concept: Systems</a:t>
            </a:r>
          </a:p>
          <a:p>
            <a:pPr>
              <a:defRPr/>
            </a:pPr>
            <a:r>
              <a:rPr lang="en-US" sz="2400" dirty="0"/>
              <a:t>Related concepts: organization, evolution, society, beliefs</a:t>
            </a:r>
            <a:endParaRPr lang="en-US" sz="2400" dirty="0"/>
          </a:p>
          <a:p>
            <a:pPr>
              <a:defRPr/>
            </a:pPr>
            <a:r>
              <a:rPr lang="en-US" sz="2000" b="1" dirty="0"/>
              <a:t>Concept statement</a:t>
            </a:r>
            <a:r>
              <a:rPr lang="en-US" sz="2000" dirty="0"/>
              <a:t>:  in this unit students will explore the concept of systems through an inquiry into  the development of local government. </a:t>
            </a:r>
            <a:endParaRPr lang="en-US" sz="2000" dirty="0"/>
          </a:p>
        </p:txBody>
      </p:sp>
      <p:sp>
        <p:nvSpPr>
          <p:cNvPr id="10" name="Line Callout 1 9"/>
          <p:cNvSpPr/>
          <p:nvPr/>
        </p:nvSpPr>
        <p:spPr>
          <a:xfrm>
            <a:off x="6156325" y="1484313"/>
            <a:ext cx="2808288" cy="720725"/>
          </a:xfrm>
          <a:prstGeom prst="borderCallout1">
            <a:avLst>
              <a:gd name="adj1" fmla="val 18750"/>
              <a:gd name="adj2" fmla="val -8333"/>
              <a:gd name="adj3" fmla="val 225670"/>
              <a:gd name="adj4" fmla="val -60694"/>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Key concept</a:t>
            </a:r>
            <a:endParaRPr lang="en-US" dirty="0"/>
          </a:p>
        </p:txBody>
      </p:sp>
      <p:sp>
        <p:nvSpPr>
          <p:cNvPr id="11" name="Line Callout 1 10"/>
          <p:cNvSpPr/>
          <p:nvPr/>
        </p:nvSpPr>
        <p:spPr>
          <a:xfrm>
            <a:off x="6084888" y="3284538"/>
            <a:ext cx="2808287" cy="720725"/>
          </a:xfrm>
          <a:prstGeom prst="borderCallout1">
            <a:avLst>
              <a:gd name="adj1" fmla="val 18750"/>
              <a:gd name="adj2" fmla="val -8333"/>
              <a:gd name="adj3" fmla="val 102211"/>
              <a:gd name="adj4" fmla="val -46373"/>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Related</a:t>
            </a:r>
            <a:endParaRPr lang="en-US" dirty="0"/>
          </a:p>
        </p:txBody>
      </p:sp>
      <p:sp>
        <p:nvSpPr>
          <p:cNvPr id="13" name="Line Callout 1 12"/>
          <p:cNvSpPr/>
          <p:nvPr/>
        </p:nvSpPr>
        <p:spPr>
          <a:xfrm>
            <a:off x="6084888" y="4797425"/>
            <a:ext cx="2879725" cy="935038"/>
          </a:xfrm>
          <a:prstGeom prst="borderCallout1">
            <a:avLst>
              <a:gd name="adj1" fmla="val 18750"/>
              <a:gd name="adj2" fmla="val -8333"/>
              <a:gd name="adj3" fmla="val 39125"/>
              <a:gd name="adj4" fmla="val -30055"/>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Concept statement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A31144FB-29D6-407B-A6BA-6D0D19250BBB}" type="slidenum">
              <a:rPr lang="en-US" altLang="en-US"/>
              <a:pPr>
                <a:defRPr/>
              </a:pPr>
              <a:t>17</a:t>
            </a:fld>
            <a:endParaRPr lang="en-US" altLang="en-US"/>
          </a:p>
        </p:txBody>
      </p:sp>
      <p:sp>
        <p:nvSpPr>
          <p:cNvPr id="4" name="TextBox 3"/>
          <p:cNvSpPr txBox="1"/>
          <p:nvPr/>
        </p:nvSpPr>
        <p:spPr>
          <a:xfrm>
            <a:off x="250825" y="188913"/>
            <a:ext cx="5362575" cy="922337"/>
          </a:xfrm>
          <a:prstGeom prst="rect">
            <a:avLst/>
          </a:prstGeom>
          <a:noFill/>
        </p:spPr>
        <p:txBody>
          <a:bodyPr wrap="none">
            <a:spAutoFit/>
          </a:bodyPr>
          <a:lstStyle/>
          <a:p>
            <a:pPr>
              <a:defRPr/>
            </a:pPr>
            <a:r>
              <a:rPr lang="en-US" sz="5400" dirty="0">
                <a:latin typeface="+mn-lt"/>
              </a:rPr>
              <a:t>MYP unit question</a:t>
            </a:r>
            <a:endParaRPr lang="en-US" dirty="0">
              <a:latin typeface="+mn-lt"/>
            </a:endParaRPr>
          </a:p>
        </p:txBody>
      </p:sp>
      <p:sp>
        <p:nvSpPr>
          <p:cNvPr id="6" name="TextBox 5"/>
          <p:cNvSpPr txBox="1"/>
          <p:nvPr/>
        </p:nvSpPr>
        <p:spPr>
          <a:xfrm>
            <a:off x="338138" y="1403350"/>
            <a:ext cx="4810125" cy="3970338"/>
          </a:xfrm>
          <a:prstGeom prst="rect">
            <a:avLst/>
          </a:prstGeom>
          <a:noFill/>
        </p:spPr>
        <p:txBody>
          <a:bodyPr>
            <a:spAutoFit/>
          </a:bodyPr>
          <a:lstStyle/>
          <a:p>
            <a:pPr>
              <a:defRPr/>
            </a:pPr>
            <a:r>
              <a:rPr lang="en-US" dirty="0">
                <a:latin typeface="+mn-lt"/>
              </a:rPr>
              <a:t>MYP unit questions are meant to integrate the AOI and SC. </a:t>
            </a:r>
          </a:p>
          <a:p>
            <a:pPr>
              <a:defRPr/>
            </a:pPr>
            <a:endParaRPr lang="en-US" dirty="0">
              <a:latin typeface="+mn-lt"/>
            </a:endParaRPr>
          </a:p>
          <a:p>
            <a:pPr>
              <a:defRPr/>
            </a:pPr>
            <a:r>
              <a:rPr lang="en-US" dirty="0">
                <a:latin typeface="+mn-lt"/>
              </a:rPr>
              <a:t>There is no right answer for what is the perfect unit question but generally they should be broad, open ended and where possible usable by different subject areas. </a:t>
            </a:r>
            <a:endParaRPr lang="en-US" dirty="0">
              <a:latin typeface="+mn-lt"/>
            </a:endParaRPr>
          </a:p>
        </p:txBody>
      </p:sp>
      <p:pic>
        <p:nvPicPr>
          <p:cNvPr id="33797" name="Picture 4"/>
          <p:cNvPicPr>
            <a:picLocks noChangeAspect="1"/>
          </p:cNvPicPr>
          <p:nvPr/>
        </p:nvPicPr>
        <p:blipFill>
          <a:blip r:embed="rId2"/>
          <a:srcRect/>
          <a:stretch>
            <a:fillRect/>
          </a:stretch>
        </p:blipFill>
        <p:spPr bwMode="auto">
          <a:xfrm>
            <a:off x="5364163" y="1557338"/>
            <a:ext cx="3575050" cy="1223962"/>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8F2CEEC6-AEDE-4869-AC95-AEFC681201BA}" type="slidenum">
              <a:rPr lang="en-US" altLang="en-US"/>
              <a:pPr>
                <a:defRPr/>
              </a:pPr>
              <a:t>18</a:t>
            </a:fld>
            <a:endParaRPr lang="en-US" altLang="en-US"/>
          </a:p>
        </p:txBody>
      </p:sp>
      <p:sp>
        <p:nvSpPr>
          <p:cNvPr id="4" name="TextBox 3"/>
          <p:cNvSpPr txBox="1"/>
          <p:nvPr/>
        </p:nvSpPr>
        <p:spPr>
          <a:xfrm>
            <a:off x="250825" y="169863"/>
            <a:ext cx="6408738" cy="955675"/>
          </a:xfrm>
          <a:prstGeom prst="rect">
            <a:avLst/>
          </a:prstGeom>
          <a:noFill/>
        </p:spPr>
        <p:txBody>
          <a:bodyPr>
            <a:spAutoFit/>
          </a:bodyPr>
          <a:lstStyle/>
          <a:p>
            <a:pPr>
              <a:defRPr/>
            </a:pPr>
            <a:r>
              <a:rPr lang="en-US" dirty="0">
                <a:latin typeface="+mn-lt"/>
              </a:rPr>
              <a:t>The rest of the unit planner is pretty much self explanatory</a:t>
            </a:r>
            <a:endParaRPr lang="en-US" dirty="0">
              <a:latin typeface="+mn-lt"/>
            </a:endParaRPr>
          </a:p>
        </p:txBody>
      </p:sp>
      <p:pic>
        <p:nvPicPr>
          <p:cNvPr id="34820" name="Picture 4"/>
          <p:cNvPicPr>
            <a:picLocks noChangeAspect="1"/>
          </p:cNvPicPr>
          <p:nvPr/>
        </p:nvPicPr>
        <p:blipFill>
          <a:blip r:embed="rId2"/>
          <a:srcRect/>
          <a:stretch>
            <a:fillRect/>
          </a:stretch>
        </p:blipFill>
        <p:spPr bwMode="auto">
          <a:xfrm>
            <a:off x="468313" y="1341438"/>
            <a:ext cx="8369300" cy="475138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8840DC21-43EF-4B68-82EF-66D21372CAB6}" type="slidenum">
              <a:rPr lang="en-US" altLang="en-US"/>
              <a:pPr>
                <a:defRPr/>
              </a:pPr>
              <a:t>19</a:t>
            </a:fld>
            <a:endParaRPr lang="en-US" altLang="en-US"/>
          </a:p>
        </p:txBody>
      </p:sp>
      <p:sp>
        <p:nvSpPr>
          <p:cNvPr id="4" name="TextBox 3"/>
          <p:cNvSpPr txBox="1"/>
          <p:nvPr/>
        </p:nvSpPr>
        <p:spPr>
          <a:xfrm>
            <a:off x="250825" y="169863"/>
            <a:ext cx="6408738" cy="955675"/>
          </a:xfrm>
          <a:prstGeom prst="rect">
            <a:avLst/>
          </a:prstGeom>
          <a:noFill/>
        </p:spPr>
        <p:txBody>
          <a:bodyPr>
            <a:spAutoFit/>
          </a:bodyPr>
          <a:lstStyle/>
          <a:p>
            <a:pPr>
              <a:defRPr/>
            </a:pPr>
            <a:r>
              <a:rPr lang="en-US" dirty="0">
                <a:latin typeface="+mn-lt"/>
              </a:rPr>
              <a:t>The rest of the unit planner is pretty much self explanatory</a:t>
            </a:r>
            <a:endParaRPr lang="en-US" dirty="0">
              <a:latin typeface="+mn-lt"/>
            </a:endParaRPr>
          </a:p>
        </p:txBody>
      </p:sp>
      <p:pic>
        <p:nvPicPr>
          <p:cNvPr id="35844" name="Picture 5"/>
          <p:cNvPicPr>
            <a:picLocks noChangeAspect="1"/>
          </p:cNvPicPr>
          <p:nvPr/>
        </p:nvPicPr>
        <p:blipFill>
          <a:blip r:embed="rId2"/>
          <a:srcRect/>
          <a:stretch>
            <a:fillRect/>
          </a:stretch>
        </p:blipFill>
        <p:spPr bwMode="auto">
          <a:xfrm>
            <a:off x="395288" y="1268413"/>
            <a:ext cx="6913562" cy="51530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1D84EF40-41C7-4E9F-BDB9-C2E1D46D86D9}" type="slidenum">
              <a:rPr lang="en-US" altLang="en-US"/>
              <a:pPr>
                <a:defRPr/>
              </a:pPr>
              <a:t>2</a:t>
            </a:fld>
            <a:endParaRPr lang="en-US" altLang="en-US"/>
          </a:p>
        </p:txBody>
      </p:sp>
      <p:sp>
        <p:nvSpPr>
          <p:cNvPr id="4" name="TextBox 3"/>
          <p:cNvSpPr txBox="1"/>
          <p:nvPr/>
        </p:nvSpPr>
        <p:spPr>
          <a:xfrm>
            <a:off x="0" y="28575"/>
            <a:ext cx="5948363" cy="646113"/>
          </a:xfrm>
          <a:prstGeom prst="rect">
            <a:avLst/>
          </a:prstGeom>
          <a:noFill/>
        </p:spPr>
        <p:txBody>
          <a:bodyPr wrap="none">
            <a:spAutoFit/>
          </a:bodyPr>
          <a:lstStyle/>
          <a:p>
            <a:pPr>
              <a:defRPr/>
            </a:pPr>
            <a:r>
              <a:rPr lang="en-US" sz="3600" dirty="0">
                <a:latin typeface="+mj-lt"/>
              </a:rPr>
              <a:t>Requirements at an evaluation</a:t>
            </a:r>
            <a:endParaRPr lang="en-US" sz="3600" dirty="0">
              <a:latin typeface="+mj-lt"/>
            </a:endParaRPr>
          </a:p>
        </p:txBody>
      </p:sp>
      <p:sp>
        <p:nvSpPr>
          <p:cNvPr id="5" name="TextBox 4"/>
          <p:cNvSpPr txBox="1"/>
          <p:nvPr/>
        </p:nvSpPr>
        <p:spPr>
          <a:xfrm>
            <a:off x="539750" y="981075"/>
            <a:ext cx="8353425" cy="5262563"/>
          </a:xfrm>
          <a:prstGeom prst="rect">
            <a:avLst/>
          </a:prstGeom>
          <a:noFill/>
        </p:spPr>
        <p:txBody>
          <a:bodyPr>
            <a:spAutoFit/>
          </a:bodyPr>
          <a:lstStyle/>
          <a:p>
            <a:pPr marL="457200" indent="-457200">
              <a:buFont typeface="Arial"/>
              <a:buChar char="•"/>
              <a:defRPr/>
            </a:pPr>
            <a:r>
              <a:rPr lang="en-US" dirty="0">
                <a:latin typeface="+mj-lt"/>
              </a:rPr>
              <a:t>all subjects using the unit planner and planning process</a:t>
            </a:r>
          </a:p>
          <a:p>
            <a:pPr marL="457200" indent="-457200">
              <a:buFont typeface="Arial"/>
              <a:buChar char="•"/>
              <a:defRPr/>
            </a:pPr>
            <a:r>
              <a:rPr lang="en-US" dirty="0">
                <a:latin typeface="+mj-lt"/>
              </a:rPr>
              <a:t>all teachers involved in collaborative planning</a:t>
            </a:r>
          </a:p>
          <a:p>
            <a:pPr marL="457200" indent="-457200">
              <a:buFont typeface="Arial"/>
              <a:buChar char="•"/>
              <a:defRPr/>
            </a:pPr>
            <a:r>
              <a:rPr lang="en-US" dirty="0">
                <a:latin typeface="+mj-lt"/>
              </a:rPr>
              <a:t>c</a:t>
            </a:r>
            <a:r>
              <a:rPr lang="en-US" dirty="0">
                <a:latin typeface="+mj-lt"/>
              </a:rPr>
              <a:t>ommon understandings of the planning process</a:t>
            </a:r>
          </a:p>
          <a:p>
            <a:pPr marL="457200" indent="-457200">
              <a:buFont typeface="Arial"/>
              <a:buChar char="•"/>
              <a:defRPr/>
            </a:pPr>
            <a:r>
              <a:rPr lang="en-US" dirty="0">
                <a:latin typeface="+mj-lt"/>
              </a:rPr>
              <a:t>planners demonstrate that the school uses inquiry based pedagogy</a:t>
            </a:r>
          </a:p>
          <a:p>
            <a:pPr marL="457200" indent="-457200">
              <a:buFont typeface="Arial"/>
              <a:buChar char="•"/>
              <a:defRPr/>
            </a:pPr>
            <a:r>
              <a:rPr lang="en-US" dirty="0">
                <a:latin typeface="+mj-lt"/>
              </a:rPr>
              <a:t>the school uses the areas of interaction as contexts for inquiry</a:t>
            </a:r>
          </a:p>
          <a:p>
            <a:pPr marL="457200" indent="-457200">
              <a:buFont typeface="Arial"/>
              <a:buChar char="•"/>
              <a:defRPr/>
            </a:pPr>
            <a:r>
              <a:rPr lang="en-US" dirty="0">
                <a:latin typeface="+mj-lt"/>
              </a:rPr>
              <a:t>p</a:t>
            </a:r>
            <a:r>
              <a:rPr lang="en-US" dirty="0">
                <a:latin typeface="+mj-lt"/>
              </a:rPr>
              <a:t>lanners demonstrate opportunities for students to explore content through multiple perspectives</a:t>
            </a:r>
          </a:p>
          <a:p>
            <a:pPr marL="457200" indent="-457200">
              <a:buFont typeface="Arial"/>
              <a:buChar char="•"/>
              <a:defRPr/>
            </a:pPr>
            <a:r>
              <a:rPr lang="en-US" dirty="0">
                <a:latin typeface="+mj-lt"/>
              </a:rPr>
              <a:t>the school’s curriculum offers opportunities for responsible action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BEF25CBE-865C-4B69-8990-8C406E5AA401}" type="slidenum">
              <a:rPr lang="en-US" altLang="en-US"/>
              <a:pPr>
                <a:defRPr/>
              </a:pPr>
              <a:t>20</a:t>
            </a:fld>
            <a:endParaRPr lang="en-US" altLang="en-US"/>
          </a:p>
        </p:txBody>
      </p:sp>
      <p:sp>
        <p:nvSpPr>
          <p:cNvPr id="4" name="TextBox 3"/>
          <p:cNvSpPr txBox="1"/>
          <p:nvPr/>
        </p:nvSpPr>
        <p:spPr>
          <a:xfrm>
            <a:off x="250825" y="169863"/>
            <a:ext cx="6408738" cy="955675"/>
          </a:xfrm>
          <a:prstGeom prst="rect">
            <a:avLst/>
          </a:prstGeom>
          <a:noFill/>
        </p:spPr>
        <p:txBody>
          <a:bodyPr>
            <a:spAutoFit/>
          </a:bodyPr>
          <a:lstStyle/>
          <a:p>
            <a:pPr>
              <a:defRPr/>
            </a:pPr>
            <a:r>
              <a:rPr lang="en-US" dirty="0">
                <a:latin typeface="+mn-lt"/>
              </a:rPr>
              <a:t>The rest of the unit planner is pretty much self explanatory</a:t>
            </a:r>
            <a:endParaRPr lang="en-US" dirty="0">
              <a:latin typeface="+mn-lt"/>
            </a:endParaRPr>
          </a:p>
        </p:txBody>
      </p:sp>
      <p:pic>
        <p:nvPicPr>
          <p:cNvPr id="36868" name="Picture 4"/>
          <p:cNvPicPr>
            <a:picLocks noChangeAspect="1"/>
          </p:cNvPicPr>
          <p:nvPr/>
        </p:nvPicPr>
        <p:blipFill>
          <a:blip r:embed="rId2"/>
          <a:srcRect/>
          <a:stretch>
            <a:fillRect/>
          </a:stretch>
        </p:blipFill>
        <p:spPr bwMode="auto">
          <a:xfrm>
            <a:off x="395288" y="1268413"/>
            <a:ext cx="7056437" cy="4999037"/>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94B46A5B-ED3C-40ED-905E-F78A2C9D8250}" type="slidenum">
              <a:rPr lang="en-US" altLang="en-US"/>
              <a:pPr>
                <a:defRPr/>
              </a:pPr>
              <a:t>21</a:t>
            </a:fld>
            <a:endParaRPr lang="en-US" altLang="en-US"/>
          </a:p>
        </p:txBody>
      </p:sp>
      <p:sp>
        <p:nvSpPr>
          <p:cNvPr id="4" name="TextBox 3"/>
          <p:cNvSpPr txBox="1"/>
          <p:nvPr/>
        </p:nvSpPr>
        <p:spPr>
          <a:xfrm>
            <a:off x="250825" y="169863"/>
            <a:ext cx="6408738" cy="955675"/>
          </a:xfrm>
          <a:prstGeom prst="rect">
            <a:avLst/>
          </a:prstGeom>
          <a:noFill/>
        </p:spPr>
        <p:txBody>
          <a:bodyPr>
            <a:spAutoFit/>
          </a:bodyPr>
          <a:lstStyle/>
          <a:p>
            <a:pPr>
              <a:defRPr/>
            </a:pPr>
            <a:r>
              <a:rPr lang="en-US" dirty="0">
                <a:latin typeface="+mn-lt"/>
              </a:rPr>
              <a:t>The rest of the unit planner is pretty much self explanatory</a:t>
            </a:r>
            <a:endParaRPr lang="en-US" dirty="0">
              <a:latin typeface="+mn-lt"/>
            </a:endParaRPr>
          </a:p>
        </p:txBody>
      </p:sp>
      <p:pic>
        <p:nvPicPr>
          <p:cNvPr id="37892" name="Picture 5"/>
          <p:cNvPicPr>
            <a:picLocks noChangeAspect="1"/>
          </p:cNvPicPr>
          <p:nvPr/>
        </p:nvPicPr>
        <p:blipFill>
          <a:blip r:embed="rId2"/>
          <a:srcRect/>
          <a:stretch>
            <a:fillRect/>
          </a:stretch>
        </p:blipFill>
        <p:spPr bwMode="auto">
          <a:xfrm>
            <a:off x="323850" y="1341438"/>
            <a:ext cx="7272338" cy="500221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1"/>
          <p:cNvSpPr>
            <a:spLocks noGrp="1"/>
          </p:cNvSpPr>
          <p:nvPr>
            <p:ph type="sldNum" sz="quarter" idx="12"/>
          </p:nvPr>
        </p:nvSpPr>
        <p:spPr/>
        <p:txBody>
          <a:bodyPr/>
          <a:lstStyle/>
          <a:p>
            <a:pPr>
              <a:defRPr/>
            </a:pPr>
            <a:r>
              <a:rPr lang="en-GB"/>
              <a:t>Page </a:t>
            </a:r>
            <a:fld id="{A9891A68-6291-41DE-9500-1F6C669ADE30}" type="slidenum">
              <a:rPr lang="en-GB"/>
              <a:pPr>
                <a:defRPr/>
              </a:pPr>
              <a:t>22</a:t>
            </a:fld>
            <a:endParaRPr lang="en-GB"/>
          </a:p>
        </p:txBody>
      </p:sp>
      <p:pic>
        <p:nvPicPr>
          <p:cNvPr id="38914" name="Picture 4" descr="C:\temp\ppt\PP slide Jpg's\small\iblogo.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054DCD96-6A5F-45A1-89EB-A63A74098FA2}" type="slidenum">
              <a:rPr lang="en-US" altLang="en-US"/>
              <a:pPr>
                <a:defRPr/>
              </a:pPr>
              <a:t>3</a:t>
            </a:fld>
            <a:endParaRPr lang="en-US" altLang="en-US"/>
          </a:p>
        </p:txBody>
      </p:sp>
      <p:sp>
        <p:nvSpPr>
          <p:cNvPr id="4" name="TextBox 3"/>
          <p:cNvSpPr txBox="1"/>
          <p:nvPr/>
        </p:nvSpPr>
        <p:spPr>
          <a:xfrm>
            <a:off x="0" y="28575"/>
            <a:ext cx="6659563" cy="1200150"/>
          </a:xfrm>
          <a:prstGeom prst="rect">
            <a:avLst/>
          </a:prstGeom>
          <a:noFill/>
        </p:spPr>
        <p:txBody>
          <a:bodyPr>
            <a:spAutoFit/>
          </a:bodyPr>
          <a:lstStyle/>
          <a:p>
            <a:pPr>
              <a:defRPr/>
            </a:pPr>
            <a:r>
              <a:rPr lang="en-US" sz="3600" dirty="0">
                <a:latin typeface="+mj-lt"/>
              </a:rPr>
              <a:t>The programme standards and practices</a:t>
            </a:r>
            <a:endParaRPr lang="en-US" sz="3600" dirty="0">
              <a:latin typeface="+mj-lt"/>
            </a:endParaRPr>
          </a:p>
        </p:txBody>
      </p:sp>
      <p:pic>
        <p:nvPicPr>
          <p:cNvPr id="17412" name="Picture 5"/>
          <p:cNvPicPr>
            <a:picLocks noChangeAspect="1"/>
          </p:cNvPicPr>
          <p:nvPr/>
        </p:nvPicPr>
        <p:blipFill>
          <a:blip r:embed="rId2"/>
          <a:srcRect/>
          <a:stretch>
            <a:fillRect/>
          </a:stretch>
        </p:blipFill>
        <p:spPr bwMode="auto">
          <a:xfrm>
            <a:off x="152400" y="1484313"/>
            <a:ext cx="8740775" cy="46958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356FEDF4-1237-41D0-8B75-7823F1963591}" type="slidenum">
              <a:rPr lang="en-US" altLang="en-US"/>
              <a:pPr>
                <a:defRPr/>
              </a:pPr>
              <a:t>4</a:t>
            </a:fld>
            <a:endParaRPr lang="en-US" altLang="en-US"/>
          </a:p>
        </p:txBody>
      </p:sp>
      <p:sp>
        <p:nvSpPr>
          <p:cNvPr id="4" name="TextBox 3"/>
          <p:cNvSpPr txBox="1"/>
          <p:nvPr/>
        </p:nvSpPr>
        <p:spPr>
          <a:xfrm>
            <a:off x="0" y="28575"/>
            <a:ext cx="6659563" cy="1200150"/>
          </a:xfrm>
          <a:prstGeom prst="rect">
            <a:avLst/>
          </a:prstGeom>
          <a:noFill/>
        </p:spPr>
        <p:txBody>
          <a:bodyPr>
            <a:spAutoFit/>
          </a:bodyPr>
          <a:lstStyle/>
          <a:p>
            <a:pPr>
              <a:defRPr/>
            </a:pPr>
            <a:r>
              <a:rPr lang="en-US" sz="3600" dirty="0">
                <a:latin typeface="+mj-lt"/>
              </a:rPr>
              <a:t>The programme standards and practices</a:t>
            </a:r>
            <a:endParaRPr lang="en-US" sz="3600" dirty="0">
              <a:latin typeface="+mj-lt"/>
            </a:endParaRPr>
          </a:p>
        </p:txBody>
      </p:sp>
      <p:pic>
        <p:nvPicPr>
          <p:cNvPr id="18436" name="Picture 4"/>
          <p:cNvPicPr>
            <a:picLocks noChangeAspect="1"/>
          </p:cNvPicPr>
          <p:nvPr/>
        </p:nvPicPr>
        <p:blipFill>
          <a:blip r:embed="rId2"/>
          <a:srcRect/>
          <a:stretch>
            <a:fillRect/>
          </a:stretch>
        </p:blipFill>
        <p:spPr bwMode="auto">
          <a:xfrm>
            <a:off x="9525" y="1268413"/>
            <a:ext cx="8955088" cy="53086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BB8D25FC-0F64-494C-9541-603BBF2F944B}" type="slidenum">
              <a:rPr lang="en-US" altLang="en-US"/>
              <a:pPr>
                <a:defRPr/>
              </a:pPr>
              <a:t>5</a:t>
            </a:fld>
            <a:endParaRPr lang="en-US" altLang="en-US"/>
          </a:p>
        </p:txBody>
      </p:sp>
      <p:sp>
        <p:nvSpPr>
          <p:cNvPr id="4" name="TextBox 3"/>
          <p:cNvSpPr txBox="1"/>
          <p:nvPr/>
        </p:nvSpPr>
        <p:spPr>
          <a:xfrm>
            <a:off x="0" y="28575"/>
            <a:ext cx="6732588" cy="1200150"/>
          </a:xfrm>
          <a:prstGeom prst="rect">
            <a:avLst/>
          </a:prstGeom>
          <a:noFill/>
        </p:spPr>
        <p:txBody>
          <a:bodyPr>
            <a:spAutoFit/>
          </a:bodyPr>
          <a:lstStyle/>
          <a:p>
            <a:pPr>
              <a:defRPr/>
            </a:pPr>
            <a:r>
              <a:rPr lang="en-US" sz="3600" dirty="0">
                <a:latin typeface="+mj-lt"/>
              </a:rPr>
              <a:t>Questions for teachers during an evaluation</a:t>
            </a:r>
            <a:endParaRPr lang="en-US" sz="3600" dirty="0">
              <a:latin typeface="+mj-lt"/>
            </a:endParaRPr>
          </a:p>
        </p:txBody>
      </p:sp>
      <p:sp>
        <p:nvSpPr>
          <p:cNvPr id="5" name="TextBox 4"/>
          <p:cNvSpPr txBox="1"/>
          <p:nvPr/>
        </p:nvSpPr>
        <p:spPr>
          <a:xfrm>
            <a:off x="468313" y="1341438"/>
            <a:ext cx="8351837" cy="5262562"/>
          </a:xfrm>
          <a:prstGeom prst="rect">
            <a:avLst/>
          </a:prstGeom>
          <a:noFill/>
        </p:spPr>
        <p:txBody>
          <a:bodyPr>
            <a:spAutoFit/>
          </a:bodyPr>
          <a:lstStyle/>
          <a:p>
            <a:pPr marL="457200" indent="-457200">
              <a:buFont typeface="Arial"/>
              <a:buChar char="•"/>
              <a:defRPr/>
            </a:pPr>
            <a:r>
              <a:rPr lang="en-US" dirty="0">
                <a:latin typeface="+mj-lt"/>
              </a:rPr>
              <a:t>What is your understanding of stage one of the unit planner?</a:t>
            </a:r>
          </a:p>
          <a:p>
            <a:pPr marL="457200" indent="-457200">
              <a:buFont typeface="Arial"/>
              <a:buChar char="•"/>
              <a:defRPr/>
            </a:pPr>
            <a:r>
              <a:rPr lang="en-US" dirty="0">
                <a:latin typeface="+mj-lt"/>
              </a:rPr>
              <a:t>How has your school worked to develop common understandings of the elements of the planner?</a:t>
            </a:r>
          </a:p>
          <a:p>
            <a:pPr marL="457200" indent="-457200">
              <a:buFont typeface="Arial"/>
              <a:buChar char="•"/>
              <a:defRPr/>
            </a:pPr>
            <a:r>
              <a:rPr lang="en-US" dirty="0">
                <a:latin typeface="+mj-lt"/>
              </a:rPr>
              <a:t>How do you use the areas of interaction to develop inquiries?</a:t>
            </a:r>
          </a:p>
          <a:p>
            <a:pPr marL="457200" indent="-457200">
              <a:buFont typeface="Arial"/>
              <a:buChar char="•"/>
              <a:defRPr/>
            </a:pPr>
            <a:r>
              <a:rPr lang="en-US" dirty="0">
                <a:latin typeface="+mj-lt"/>
              </a:rPr>
              <a:t>How as the school worked to ensure that all subject areas have a common approach to developing the significant concept and MYP unit questions?</a:t>
            </a:r>
          </a:p>
          <a:p>
            <a:pPr marL="457200" indent="-457200">
              <a:buFont typeface="Arial"/>
              <a:buChar char="•"/>
              <a:defRPr/>
            </a:pPr>
            <a:r>
              <a:rPr lang="en-US" dirty="0">
                <a:latin typeface="+mj-lt"/>
              </a:rPr>
              <a:t>How do you use stage one of the planner to ensure students see the relevance of the topics they are studying?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99538ADE-1FAD-4E64-8127-88222304E52B}" type="slidenum">
              <a:rPr lang="en-US" altLang="en-US"/>
              <a:pPr>
                <a:defRPr/>
              </a:pPr>
              <a:t>6</a:t>
            </a:fld>
            <a:endParaRPr lang="en-US" altLang="en-US"/>
          </a:p>
        </p:txBody>
      </p:sp>
      <p:sp>
        <p:nvSpPr>
          <p:cNvPr id="4" name="TextBox 3"/>
          <p:cNvSpPr txBox="1"/>
          <p:nvPr/>
        </p:nvSpPr>
        <p:spPr>
          <a:xfrm>
            <a:off x="0" y="28575"/>
            <a:ext cx="6732588" cy="646113"/>
          </a:xfrm>
          <a:prstGeom prst="rect">
            <a:avLst/>
          </a:prstGeom>
          <a:noFill/>
        </p:spPr>
        <p:txBody>
          <a:bodyPr>
            <a:spAutoFit/>
          </a:bodyPr>
          <a:lstStyle/>
          <a:p>
            <a:pPr>
              <a:defRPr/>
            </a:pPr>
            <a:r>
              <a:rPr lang="en-US" sz="3600" dirty="0">
                <a:latin typeface="+mj-lt"/>
              </a:rPr>
              <a:t>Questions for students?</a:t>
            </a:r>
            <a:endParaRPr lang="en-US" sz="3600" dirty="0">
              <a:latin typeface="+mj-lt"/>
            </a:endParaRPr>
          </a:p>
        </p:txBody>
      </p:sp>
      <p:sp>
        <p:nvSpPr>
          <p:cNvPr id="5" name="TextBox 4"/>
          <p:cNvSpPr txBox="1"/>
          <p:nvPr/>
        </p:nvSpPr>
        <p:spPr>
          <a:xfrm>
            <a:off x="468313" y="1341438"/>
            <a:ext cx="8351837" cy="4400550"/>
          </a:xfrm>
          <a:prstGeom prst="rect">
            <a:avLst/>
          </a:prstGeom>
          <a:noFill/>
        </p:spPr>
        <p:txBody>
          <a:bodyPr>
            <a:spAutoFit/>
          </a:bodyPr>
          <a:lstStyle/>
          <a:p>
            <a:pPr marL="457200" indent="-457200">
              <a:buFont typeface="Arial"/>
              <a:buChar char="•"/>
              <a:defRPr/>
            </a:pPr>
            <a:r>
              <a:rPr lang="en-US" dirty="0">
                <a:latin typeface="+mj-lt"/>
              </a:rPr>
              <a:t>What unit questions are you currently working on?</a:t>
            </a:r>
          </a:p>
          <a:p>
            <a:pPr marL="457200" indent="-457200">
              <a:buFont typeface="Arial"/>
              <a:buChar char="•"/>
              <a:defRPr/>
            </a:pPr>
            <a:r>
              <a:rPr lang="en-US" dirty="0">
                <a:latin typeface="+mj-lt"/>
              </a:rPr>
              <a:t>How do your teachers use MYP unit questions? </a:t>
            </a:r>
          </a:p>
          <a:p>
            <a:pPr marL="457200" indent="-457200">
              <a:buFont typeface="Arial"/>
              <a:buChar char="•"/>
              <a:defRPr/>
            </a:pPr>
            <a:r>
              <a:rPr lang="en-US" dirty="0">
                <a:latin typeface="+mj-lt"/>
              </a:rPr>
              <a:t>What is your understanding of the  areas of interaction?</a:t>
            </a:r>
          </a:p>
          <a:p>
            <a:pPr marL="457200" indent="-457200">
              <a:buFont typeface="Arial"/>
              <a:buChar char="•"/>
              <a:defRPr/>
            </a:pPr>
            <a:r>
              <a:rPr lang="en-US" dirty="0">
                <a:latin typeface="+mj-lt"/>
              </a:rPr>
              <a:t>How did you use the areas of interaction to develop your personal project? </a:t>
            </a:r>
          </a:p>
          <a:p>
            <a:pPr marL="457200" indent="-457200">
              <a:buFont typeface="Arial"/>
              <a:buChar char="•"/>
              <a:defRPr/>
            </a:pPr>
            <a:r>
              <a:rPr lang="en-US" dirty="0">
                <a:latin typeface="+mj-lt"/>
              </a:rPr>
              <a:t>Why are you studying what your studying? Do you see it as relevant? </a:t>
            </a:r>
          </a:p>
          <a:p>
            <a:pPr marL="457200" indent="-457200">
              <a:buFont typeface="Arial"/>
              <a:buChar char="•"/>
              <a:defRPr/>
            </a:pPr>
            <a:endParaRPr lang="en-US" dirty="0">
              <a:latin typeface="+mj-lt"/>
            </a:endParaRPr>
          </a:p>
          <a:p>
            <a:pPr marL="457200" indent="-457200">
              <a:buFont typeface="Arial"/>
              <a:buChar char="•"/>
              <a:defRPr/>
            </a:pPr>
            <a:endParaRPr lang="en-US"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triped Right Arrow 17"/>
          <p:cNvSpPr/>
          <p:nvPr/>
        </p:nvSpPr>
        <p:spPr>
          <a:xfrm>
            <a:off x="2143125" y="1878013"/>
            <a:ext cx="2000250" cy="1143000"/>
          </a:xfrm>
          <a:prstGeom prst="stripedRightArrow">
            <a:avLst>
              <a:gd name="adj1" fmla="val 70574"/>
              <a:gd name="adj2" fmla="val 50000"/>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2000" dirty="0"/>
              <a:t>Curriculum</a:t>
            </a:r>
            <a:endParaRPr lang="en-GB" sz="2000" dirty="0"/>
          </a:p>
        </p:txBody>
      </p:sp>
      <p:sp>
        <p:nvSpPr>
          <p:cNvPr id="21" name="Striped Right Arrow 20"/>
          <p:cNvSpPr/>
          <p:nvPr/>
        </p:nvSpPr>
        <p:spPr>
          <a:xfrm>
            <a:off x="2143125" y="3378200"/>
            <a:ext cx="2000250" cy="1143000"/>
          </a:xfrm>
          <a:prstGeom prst="stripedRightArrow">
            <a:avLst>
              <a:gd name="adj1" fmla="val 70574"/>
              <a:gd name="adj2" fmla="val 50000"/>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2000" dirty="0"/>
              <a:t>Assessment</a:t>
            </a:r>
            <a:endParaRPr lang="en-GB" sz="2000" dirty="0"/>
          </a:p>
        </p:txBody>
      </p:sp>
      <p:sp>
        <p:nvSpPr>
          <p:cNvPr id="14" name="Striped Right Arrow 13"/>
          <p:cNvSpPr/>
          <p:nvPr/>
        </p:nvSpPr>
        <p:spPr>
          <a:xfrm>
            <a:off x="2143125" y="4806950"/>
            <a:ext cx="2000250" cy="1143000"/>
          </a:xfrm>
          <a:prstGeom prst="stripedRightArrow">
            <a:avLst>
              <a:gd name="adj1" fmla="val 70574"/>
              <a:gd name="adj2" fmla="val 50000"/>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2000" dirty="0"/>
              <a:t>Support</a:t>
            </a:r>
            <a:endParaRPr lang="en-GB" sz="2000" dirty="0"/>
          </a:p>
        </p:txBody>
      </p:sp>
      <p:sp>
        <p:nvSpPr>
          <p:cNvPr id="21508" name="Title 1"/>
          <p:cNvSpPr>
            <a:spLocks noGrp="1"/>
          </p:cNvSpPr>
          <p:nvPr>
            <p:ph type="title"/>
          </p:nvPr>
        </p:nvSpPr>
        <p:spPr>
          <a:xfrm>
            <a:off x="188913" y="263525"/>
            <a:ext cx="6629400" cy="1379538"/>
          </a:xfrm>
        </p:spPr>
        <p:txBody>
          <a:bodyPr/>
          <a:lstStyle/>
          <a:p>
            <a:r>
              <a:rPr lang="en-US" smtClean="0">
                <a:cs typeface="Arial" charset="0"/>
              </a:rPr>
              <a:t>Changes are coming shouldn’t we just wait? </a:t>
            </a:r>
          </a:p>
        </p:txBody>
      </p:sp>
      <p:sp>
        <p:nvSpPr>
          <p:cNvPr id="8" name="Footer Placeholder 7"/>
          <p:cNvSpPr>
            <a:spLocks noGrp="1"/>
          </p:cNvSpPr>
          <p:nvPr>
            <p:ph type="ftr" sz="quarter" idx="11"/>
          </p:nvPr>
        </p:nvSpPr>
        <p:spPr/>
        <p:txBody>
          <a:bodyPr/>
          <a:lstStyle/>
          <a:p>
            <a:pPr>
              <a:defRPr/>
            </a:pPr>
            <a:r>
              <a:rPr lang="en-US"/>
              <a:t>© International Baccalaureate Organization</a:t>
            </a:r>
          </a:p>
        </p:txBody>
      </p:sp>
      <p:sp>
        <p:nvSpPr>
          <p:cNvPr id="17" name="Rounded Rectangle 16"/>
          <p:cNvSpPr/>
          <p:nvPr/>
        </p:nvSpPr>
        <p:spPr>
          <a:xfrm>
            <a:off x="285750" y="1573213"/>
            <a:ext cx="2000250" cy="1711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bg1"/>
                </a:solidFill>
              </a:rPr>
              <a:t>Significant concepts</a:t>
            </a:r>
          </a:p>
          <a:p>
            <a:pPr algn="ctr">
              <a:defRPr/>
            </a:pPr>
            <a:r>
              <a:rPr lang="en-US" sz="1600" dirty="0">
                <a:solidFill>
                  <a:schemeClr val="bg1"/>
                </a:solidFill>
              </a:rPr>
              <a:t>Areas of interaction (AOIs)</a:t>
            </a:r>
          </a:p>
          <a:p>
            <a:pPr algn="ctr">
              <a:defRPr/>
            </a:pPr>
            <a:r>
              <a:rPr lang="en-US" sz="1600" dirty="0">
                <a:solidFill>
                  <a:schemeClr val="bg1"/>
                </a:solidFill>
              </a:rPr>
              <a:t>8 subject groups </a:t>
            </a:r>
            <a:endParaRPr lang="en-GB" sz="1600" dirty="0">
              <a:solidFill>
                <a:schemeClr val="bg1"/>
              </a:solidFill>
            </a:endParaRPr>
          </a:p>
        </p:txBody>
      </p:sp>
      <p:sp>
        <p:nvSpPr>
          <p:cNvPr id="19" name="Rounded Rectangle 18"/>
          <p:cNvSpPr/>
          <p:nvPr/>
        </p:nvSpPr>
        <p:spPr>
          <a:xfrm>
            <a:off x="4071938" y="1573213"/>
            <a:ext cx="2857500" cy="1711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dirty="0">
                <a:solidFill>
                  <a:schemeClr val="bg1"/>
                </a:solidFill>
              </a:rPr>
              <a:t>Prescribed concepts with illustrative content</a:t>
            </a:r>
          </a:p>
          <a:p>
            <a:pPr>
              <a:defRPr/>
            </a:pPr>
            <a:r>
              <a:rPr lang="en-GB" sz="1600" dirty="0">
                <a:solidFill>
                  <a:schemeClr val="bg1"/>
                </a:solidFill>
              </a:rPr>
              <a:t>Potential replacement of AOIs with global contexts</a:t>
            </a:r>
          </a:p>
          <a:p>
            <a:pPr>
              <a:defRPr/>
            </a:pPr>
            <a:r>
              <a:rPr lang="en-GB" sz="1600" dirty="0">
                <a:solidFill>
                  <a:schemeClr val="bg1"/>
                </a:solidFill>
              </a:rPr>
              <a:t>Choice of subjects years 4-5</a:t>
            </a:r>
            <a:endParaRPr lang="en-GB" sz="1600" dirty="0"/>
          </a:p>
        </p:txBody>
      </p:sp>
      <p:sp>
        <p:nvSpPr>
          <p:cNvPr id="20" name="Rounded Rectangle 19"/>
          <p:cNvSpPr/>
          <p:nvPr/>
        </p:nvSpPr>
        <p:spPr>
          <a:xfrm>
            <a:off x="285750" y="3378200"/>
            <a:ext cx="2000250" cy="12922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t>Optional moderation</a:t>
            </a:r>
          </a:p>
          <a:p>
            <a:pPr algn="ctr">
              <a:defRPr/>
            </a:pPr>
            <a:r>
              <a:rPr lang="en-GB" sz="1600" dirty="0"/>
              <a:t>Certificate of Achievement</a:t>
            </a:r>
            <a:endParaRPr lang="en-GB" sz="1600" dirty="0"/>
          </a:p>
        </p:txBody>
      </p:sp>
      <p:sp>
        <p:nvSpPr>
          <p:cNvPr id="22" name="Rounded Rectangle 21"/>
          <p:cNvSpPr/>
          <p:nvPr/>
        </p:nvSpPr>
        <p:spPr>
          <a:xfrm>
            <a:off x="4071938" y="3378200"/>
            <a:ext cx="2857500" cy="13176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dirty="0">
                <a:solidFill>
                  <a:schemeClr val="bg1"/>
                </a:solidFill>
              </a:rPr>
              <a:t>Optional external summative assessment (e-assessment)</a:t>
            </a:r>
          </a:p>
          <a:p>
            <a:pPr>
              <a:defRPr/>
            </a:pPr>
            <a:r>
              <a:rPr lang="en-GB" sz="1600" dirty="0">
                <a:solidFill>
                  <a:schemeClr val="bg1"/>
                </a:solidFill>
              </a:rPr>
              <a:t>Compulsory PP moderation</a:t>
            </a:r>
          </a:p>
          <a:p>
            <a:pPr>
              <a:defRPr/>
            </a:pPr>
            <a:r>
              <a:rPr lang="en-GB" sz="1600" dirty="0">
                <a:solidFill>
                  <a:schemeClr val="bg1"/>
                </a:solidFill>
              </a:rPr>
              <a:t>Year 3/4 culminating task</a:t>
            </a:r>
          </a:p>
        </p:txBody>
      </p:sp>
      <p:sp>
        <p:nvSpPr>
          <p:cNvPr id="13" name="Rounded Rectangle 12"/>
          <p:cNvSpPr/>
          <p:nvPr/>
        </p:nvSpPr>
        <p:spPr>
          <a:xfrm>
            <a:off x="285750" y="4806950"/>
            <a:ext cx="200025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t>Guides</a:t>
            </a:r>
          </a:p>
          <a:p>
            <a:pPr algn="ctr">
              <a:defRPr/>
            </a:pPr>
            <a:r>
              <a:rPr lang="en-GB" sz="1600" dirty="0"/>
              <a:t>Teacher support materials</a:t>
            </a:r>
            <a:endParaRPr lang="en-GB" sz="1600" dirty="0"/>
          </a:p>
        </p:txBody>
      </p:sp>
      <p:sp>
        <p:nvSpPr>
          <p:cNvPr id="15" name="Rounded Rectangle 14"/>
          <p:cNvSpPr/>
          <p:nvPr/>
        </p:nvSpPr>
        <p:spPr>
          <a:xfrm>
            <a:off x="4071938" y="4806950"/>
            <a:ext cx="28575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dirty="0"/>
              <a:t>Guides</a:t>
            </a:r>
          </a:p>
          <a:p>
            <a:pPr>
              <a:defRPr/>
            </a:pPr>
            <a:r>
              <a:rPr lang="en-GB" sz="1600" dirty="0"/>
              <a:t>Teacher support materials</a:t>
            </a:r>
          </a:p>
        </p:txBody>
      </p:sp>
      <p:sp>
        <p:nvSpPr>
          <p:cNvPr id="16" name="Rounded Rectangle 15"/>
          <p:cNvSpPr/>
          <p:nvPr/>
        </p:nvSpPr>
        <p:spPr>
          <a:xfrm>
            <a:off x="7358063" y="1573213"/>
            <a:ext cx="1612900" cy="4376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dirty="0"/>
              <a:t>Engaged students </a:t>
            </a:r>
          </a:p>
          <a:p>
            <a:pPr>
              <a:defRPr/>
            </a:pPr>
            <a:endParaRPr lang="en-GB" sz="1600" dirty="0"/>
          </a:p>
          <a:p>
            <a:pPr>
              <a:defRPr/>
            </a:pPr>
            <a:r>
              <a:rPr lang="en-GB" sz="1600" dirty="0"/>
              <a:t>motivated teachers </a:t>
            </a:r>
          </a:p>
          <a:p>
            <a:pPr>
              <a:defRPr/>
            </a:pPr>
            <a:endParaRPr lang="en-GB" sz="1600" dirty="0"/>
          </a:p>
          <a:p>
            <a:pPr>
              <a:defRPr/>
            </a:pPr>
            <a:r>
              <a:rPr lang="en-GB" sz="1600" dirty="0"/>
              <a:t>improved preparation for DP  </a:t>
            </a:r>
          </a:p>
          <a:p>
            <a:pPr>
              <a:defRPr/>
            </a:pPr>
            <a:endParaRPr lang="en-GB" sz="1600" dirty="0"/>
          </a:p>
          <a:p>
            <a:pPr>
              <a:defRPr/>
            </a:pPr>
            <a:r>
              <a:rPr lang="en-GB" sz="1600" dirty="0"/>
              <a:t>recognition and accreditation</a:t>
            </a:r>
          </a:p>
          <a:p>
            <a:pPr>
              <a:defRPr/>
            </a:pPr>
            <a:endParaRPr lang="en-GB" sz="1600" dirty="0"/>
          </a:p>
          <a:p>
            <a:pPr>
              <a:defRPr/>
            </a:pPr>
            <a:r>
              <a:rPr lang="en-GB" sz="1600" dirty="0"/>
              <a:t>more  children  benefitting from the MYP</a:t>
            </a:r>
          </a:p>
          <a:p>
            <a:pPr>
              <a:defRPr/>
            </a:pPr>
            <a:endParaRPr lang="en-GB" sz="1600" dirty="0"/>
          </a:p>
        </p:txBody>
      </p:sp>
      <p:sp>
        <p:nvSpPr>
          <p:cNvPr id="25" name="Right Arrow 24"/>
          <p:cNvSpPr/>
          <p:nvPr/>
        </p:nvSpPr>
        <p:spPr>
          <a:xfrm>
            <a:off x="6929438" y="2235200"/>
            <a:ext cx="428625"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6" name="Right Arrow 25"/>
          <p:cNvSpPr/>
          <p:nvPr/>
        </p:nvSpPr>
        <p:spPr>
          <a:xfrm>
            <a:off x="6929438" y="3592513"/>
            <a:ext cx="428625"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7" name="Right Arrow 26"/>
          <p:cNvSpPr/>
          <p:nvPr/>
        </p:nvSpPr>
        <p:spPr>
          <a:xfrm>
            <a:off x="6929438" y="4949825"/>
            <a:ext cx="428625"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74219F31-0598-4660-861E-92106508669C}" type="slidenum">
              <a:rPr lang="en-US" altLang="en-US"/>
              <a:pPr>
                <a:defRPr/>
              </a:pPr>
              <a:t>8</a:t>
            </a:fld>
            <a:endParaRPr lang="en-US" altLang="en-US"/>
          </a:p>
        </p:txBody>
      </p:sp>
      <p:sp>
        <p:nvSpPr>
          <p:cNvPr id="4" name="TextBox 3"/>
          <p:cNvSpPr txBox="1"/>
          <p:nvPr/>
        </p:nvSpPr>
        <p:spPr>
          <a:xfrm>
            <a:off x="0" y="28575"/>
            <a:ext cx="6732588" cy="1200150"/>
          </a:xfrm>
          <a:prstGeom prst="rect">
            <a:avLst/>
          </a:prstGeom>
          <a:noFill/>
        </p:spPr>
        <p:txBody>
          <a:bodyPr>
            <a:spAutoFit/>
          </a:bodyPr>
          <a:lstStyle/>
          <a:p>
            <a:pPr>
              <a:defRPr/>
            </a:pPr>
            <a:r>
              <a:rPr lang="en-US" sz="3600" dirty="0">
                <a:latin typeface="+mj-lt"/>
              </a:rPr>
              <a:t>The MYP is making changes shouldn’t we just wait? </a:t>
            </a:r>
            <a:endParaRPr lang="en-US" sz="3600" dirty="0">
              <a:latin typeface="+mj-lt"/>
            </a:endParaRPr>
          </a:p>
        </p:txBody>
      </p:sp>
      <p:sp>
        <p:nvSpPr>
          <p:cNvPr id="6" name="TextBox 5"/>
          <p:cNvSpPr txBox="1"/>
          <p:nvPr/>
        </p:nvSpPr>
        <p:spPr>
          <a:xfrm>
            <a:off x="179388" y="1989138"/>
            <a:ext cx="4487862" cy="3538537"/>
          </a:xfrm>
          <a:prstGeom prst="rect">
            <a:avLst/>
          </a:prstGeom>
          <a:noFill/>
        </p:spPr>
        <p:txBody>
          <a:bodyPr>
            <a:spAutoFit/>
          </a:bodyPr>
          <a:lstStyle/>
          <a:p>
            <a:pPr>
              <a:defRPr/>
            </a:pPr>
            <a:r>
              <a:rPr lang="en-US" dirty="0">
                <a:latin typeface="+mn-lt"/>
              </a:rPr>
              <a:t>There are changes coming but the school is still required to meet current expectations at evaluation. There are some tweaks to current practice which will bring you in line with what’s coming down the line. </a:t>
            </a:r>
            <a:endParaRPr lang="en-US" dirty="0">
              <a:latin typeface="+mn-lt"/>
            </a:endParaRPr>
          </a:p>
        </p:txBody>
      </p:sp>
      <p:pic>
        <p:nvPicPr>
          <p:cNvPr id="23557" name="Picture 6"/>
          <p:cNvPicPr>
            <a:picLocks noChangeAspect="1"/>
          </p:cNvPicPr>
          <p:nvPr/>
        </p:nvPicPr>
        <p:blipFill>
          <a:blip r:embed="rId2"/>
          <a:srcRect/>
          <a:stretch>
            <a:fillRect/>
          </a:stretch>
        </p:blipFill>
        <p:spPr bwMode="auto">
          <a:xfrm>
            <a:off x="4859338" y="2133600"/>
            <a:ext cx="4100512" cy="187166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0FD10FEF-E4EF-4307-8C75-3B91FB8EF009}" type="slidenum">
              <a:rPr lang="en-US" altLang="en-US"/>
              <a:pPr>
                <a:defRPr/>
              </a:pPr>
              <a:t>9</a:t>
            </a:fld>
            <a:endParaRPr lang="en-US" altLang="en-US"/>
          </a:p>
        </p:txBody>
      </p:sp>
      <p:sp>
        <p:nvSpPr>
          <p:cNvPr id="4" name="TextBox 3"/>
          <p:cNvSpPr txBox="1"/>
          <p:nvPr/>
        </p:nvSpPr>
        <p:spPr>
          <a:xfrm>
            <a:off x="179388" y="115888"/>
            <a:ext cx="6624637" cy="1077912"/>
          </a:xfrm>
          <a:prstGeom prst="rect">
            <a:avLst/>
          </a:prstGeom>
          <a:noFill/>
        </p:spPr>
        <p:txBody>
          <a:bodyPr>
            <a:spAutoFit/>
          </a:bodyPr>
          <a:lstStyle/>
          <a:p>
            <a:pPr>
              <a:defRPr/>
            </a:pPr>
            <a:r>
              <a:rPr lang="en-US" sz="3200" dirty="0">
                <a:latin typeface="+mn-lt"/>
              </a:rPr>
              <a:t>Developing essential agreements about stage one of the planner.</a:t>
            </a:r>
            <a:endParaRPr lang="en-US" sz="3200" dirty="0">
              <a:latin typeface="+mn-lt"/>
            </a:endParaRPr>
          </a:p>
        </p:txBody>
      </p:sp>
      <p:pic>
        <p:nvPicPr>
          <p:cNvPr id="24580" name="Picture 4"/>
          <p:cNvPicPr>
            <a:picLocks noChangeAspect="1"/>
          </p:cNvPicPr>
          <p:nvPr/>
        </p:nvPicPr>
        <p:blipFill>
          <a:blip r:embed="rId2"/>
          <a:srcRect/>
          <a:stretch>
            <a:fillRect/>
          </a:stretch>
        </p:blipFill>
        <p:spPr bwMode="auto">
          <a:xfrm>
            <a:off x="323850" y="1484313"/>
            <a:ext cx="8064500" cy="3683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IB PowerPoint 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GSS_slides_to_update_on_new_processes_vers Aug 25 2010</Template>
  <TotalTime>4234</TotalTime>
  <Words>712</Words>
  <Application>Microsoft Macintosh PowerPoint</Application>
  <PresentationFormat>On-screen Show (4:3)</PresentationFormat>
  <Paragraphs>121</Paragraphs>
  <Slides>22</Slides>
  <Notes>1</Notes>
  <HiddenSlides>0</HiddenSlides>
  <MMClips>0</MMClips>
  <ScaleCrop>false</ScaleCrop>
  <HeadingPairs>
    <vt:vector size="8" baseType="variant">
      <vt:variant>
        <vt:lpstr>Fonts Used</vt:lpstr>
      </vt:variant>
      <vt:variant>
        <vt:i4>5</vt:i4>
      </vt:variant>
      <vt:variant>
        <vt:lpstr>Design Template</vt:lpstr>
      </vt:variant>
      <vt:variant>
        <vt:i4>2</vt:i4>
      </vt:variant>
      <vt:variant>
        <vt:lpstr>Embedded OLE Servers</vt:lpstr>
      </vt:variant>
      <vt:variant>
        <vt:i4>1</vt:i4>
      </vt:variant>
      <vt:variant>
        <vt:lpstr>Slide Titles</vt:lpstr>
      </vt:variant>
      <vt:variant>
        <vt:i4>22</vt:i4>
      </vt:variant>
    </vt:vector>
  </HeadingPairs>
  <TitlesOfParts>
    <vt:vector size="30" baseType="lpstr">
      <vt:lpstr>Times</vt:lpstr>
      <vt:lpstr>Arial</vt:lpstr>
      <vt:lpstr>Calibri</vt:lpstr>
      <vt:lpstr>Times New Roman</vt:lpstr>
      <vt:lpstr>Gill Sans</vt:lpstr>
      <vt:lpstr>IB PowerPoint New</vt:lpstr>
      <vt:lpstr>IB PowerPoint New</vt:lpstr>
      <vt:lpstr>Document</vt:lpstr>
      <vt:lpstr>Slide 1</vt:lpstr>
      <vt:lpstr>Slide 2</vt:lpstr>
      <vt:lpstr>Slide 3</vt:lpstr>
      <vt:lpstr>Slide 4</vt:lpstr>
      <vt:lpstr>Slide 5</vt:lpstr>
      <vt:lpstr>Slide 6</vt:lpstr>
      <vt:lpstr>Changes are coming shouldn’t we just wait? </vt:lpstr>
      <vt:lpstr>Slide 8</vt:lpstr>
      <vt:lpstr>Slide 9</vt:lpstr>
      <vt:lpstr>Slide 10</vt:lpstr>
      <vt:lpstr>Slide 11</vt:lpstr>
      <vt:lpstr>Slide 12</vt:lpstr>
      <vt:lpstr>Slide 13</vt:lpstr>
      <vt:lpstr>Slide 14</vt:lpstr>
      <vt:lpstr>Key and related concepts</vt:lpstr>
      <vt:lpstr>Slide 16</vt:lpstr>
      <vt:lpstr>Slide 17</vt:lpstr>
      <vt:lpstr>Slide 18</vt:lpstr>
      <vt:lpstr>Slide 19</vt:lpstr>
      <vt:lpstr>Slide 20</vt:lpstr>
      <vt:lpstr>Slide 21</vt:lpstr>
      <vt:lpstr>Slide 22</vt:lpstr>
    </vt:vector>
  </TitlesOfParts>
  <Company>BNA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areas of interaction  - central elements of the MYP </dc:title>
  <dc:creator>Ernestine Heldring</dc:creator>
  <cp:lastModifiedBy>manager</cp:lastModifiedBy>
  <cp:revision>246</cp:revision>
  <dcterms:created xsi:type="dcterms:W3CDTF">2001-12-10T00:52:42Z</dcterms:created>
  <dcterms:modified xsi:type="dcterms:W3CDTF">2012-05-10T06:18:45Z</dcterms:modified>
</cp:coreProperties>
</file>